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Exo 2" panose="020B060402020202020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Roboto" panose="020B0604020202020204" charset="0"/>
      <p:regular r:id="rId58"/>
      <p:bold r:id="rId59"/>
      <p:italic r:id="rId60"/>
      <p:boldItalic r:id="rId61"/>
    </p:embeddedFont>
    <p:embeddedFont>
      <p:font typeface="Roboto Condensed" panose="020B0604020202020204" charset="0"/>
      <p:regular r:id="rId62"/>
      <p:bold r:id="rId63"/>
      <p:italic r:id="rId64"/>
      <p:boldItalic r:id="rId65"/>
    </p:embeddedFont>
    <p:embeddedFont>
      <p:font typeface="Roboto Condensed Light" panose="020B0604020202020204" charset="0"/>
      <p:regular r:id="rId66"/>
      <p:bold r:id="rId67"/>
      <p:italic r:id="rId68"/>
      <p:boldItalic r:id="rId69"/>
    </p:embeddedFont>
    <p:embeddedFont>
      <p:font typeface="Squada One" panose="020B0604020202020204"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2CBEA9-B477-4DB1-80B1-61CADB604E79}">
  <a:tblStyle styleId="{7A2CBEA9-B477-4DB1-80B1-61CADB604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4efbf7d8d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4efbf7d8d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d3910d463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d3910d46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d3910d463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d3910d46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d3910d463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9d3910d46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d3910d463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d3910d463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3910d463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d3910d463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d3910d463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d3910d463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d3910d463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d3910d463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d3910d463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d3910d463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d3910d463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d3910d463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4efbf7d8d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4efbf7d8d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d3910d463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9d3910d463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3910d463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d3910d463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d3910d463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d3910d463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d3910d463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d3910d463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d3910d463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d3910d463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d3910d463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d3910d463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d3910d463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9d3910d463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d3910d463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9d3910d463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d3910d463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d3910d463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d3910d463_2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d3910d463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4efbf7d8d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4efbf7d8d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4efbf7d8d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4efbf7d8d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efbf7d8d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4efbf7d8d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4efbf7d8d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4efbf7d8d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9d3910d463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9d3910d463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64efbf7d8d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64efbf7d8d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4efbf7d8d_1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64efbf7d8d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4efbf7d8d_1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4efbf7d8d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4efbf7d8d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4efbf7d8d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4efbf7d8d_2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4efbf7d8d_2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4efbf7d8d_2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4efbf7d8d_2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4efbf7d8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4efbf7d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4efbf7d8d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4efbf7d8d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highlight>
                  <a:srgbClr val="FFFFFF"/>
                </a:highlight>
                <a:latin typeface="Roboto"/>
                <a:ea typeface="Roboto"/>
                <a:cs typeface="Roboto"/>
                <a:sym typeface="Roboto"/>
              </a:rPr>
              <a:t>Halting means stopping all CPUs and powering off also makes sure the main power is disconnected.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4efbf7d8d_2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4efbf7d8d_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4efbf7d8d_2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4efbf7d8d_2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4efbf7d8d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4efbf7d8d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3b57a1e8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3b57a1e8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3b57a1e8a_2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3b57a1e8a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3b57a1e8a_2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3b57a1e8a_2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3b57a1e8a_2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a3b57a1e8a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4efbf7d8d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4efbf7d8d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4efbf7d8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4efbf7d8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4efbf7d8d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4efbf7d8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4efbf7d8d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4efbf7d8d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ubuntu.com/download/desktop"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5ocq6_3-nEw"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Week 1</a:t>
            </a:r>
            <a:endParaRPr/>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434343"/>
                </a:solidFill>
              </a:rPr>
              <a:t>LINUX</a:t>
            </a:r>
            <a:endParaRPr>
              <a:solidFill>
                <a:srgbClr val="434343"/>
              </a:solidFill>
            </a:endParaRPr>
          </a:p>
        </p:txBody>
      </p:sp>
      <p:cxnSp>
        <p:nvCxnSpPr>
          <p:cNvPr id="134" name="Google Shape;134;p26"/>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ctrTitle"/>
          </p:nvPr>
        </p:nvSpPr>
        <p:spPr>
          <a:xfrm>
            <a:off x="1052850" y="352850"/>
            <a:ext cx="7038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1 - Downloading &amp; Installing Virtualbox</a:t>
            </a:r>
            <a:endParaRPr/>
          </a:p>
          <a:p>
            <a:pPr marL="0" lvl="0" indent="0" algn="ctr" rtl="0">
              <a:spcBef>
                <a:spcPts val="0"/>
              </a:spcBef>
              <a:spcAft>
                <a:spcPts val="0"/>
              </a:spcAft>
              <a:buNone/>
            </a:pPr>
            <a:endParaRPr/>
          </a:p>
        </p:txBody>
      </p:sp>
      <p:sp>
        <p:nvSpPr>
          <p:cNvPr id="225" name="Google Shape;225;p35"/>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One of the methods to install Linux is using a </a:t>
            </a:r>
            <a:r>
              <a:rPr lang="en" b="1">
                <a:latin typeface="Roboto Condensed"/>
                <a:ea typeface="Roboto Condensed"/>
                <a:cs typeface="Roboto Condensed"/>
                <a:sym typeface="Roboto Condensed"/>
              </a:rPr>
              <a:t>Virtualization </a:t>
            </a:r>
            <a:r>
              <a:rPr lang="en"/>
              <a:t>software. </a:t>
            </a:r>
            <a:br>
              <a:rPr lang="en"/>
            </a:br>
            <a:endParaRPr/>
          </a:p>
          <a:p>
            <a:pPr marL="457200" lvl="0" indent="-304800" algn="just" rtl="0">
              <a:spcBef>
                <a:spcPts val="0"/>
              </a:spcBef>
              <a:spcAft>
                <a:spcPts val="0"/>
              </a:spcAft>
              <a:buSzPts val="1200"/>
              <a:buChar char="●"/>
            </a:pPr>
            <a:r>
              <a:rPr lang="en" b="1">
                <a:latin typeface="Roboto Condensed"/>
                <a:ea typeface="Roboto Condensed"/>
                <a:cs typeface="Roboto Condensed"/>
                <a:sym typeface="Roboto Condensed"/>
              </a:rPr>
              <a:t>VirtualBox </a:t>
            </a:r>
            <a:r>
              <a:rPr lang="en"/>
              <a:t>is free and open source virtualization software from Oracle. It enables you to install other operating systems in virtual machines.</a:t>
            </a:r>
            <a:br>
              <a:rPr lang="en"/>
            </a:br>
            <a:endParaRPr/>
          </a:p>
          <a:p>
            <a:pPr marL="457200" lvl="0" indent="-304800" algn="just" rtl="0">
              <a:spcBef>
                <a:spcPts val="0"/>
              </a:spcBef>
              <a:spcAft>
                <a:spcPts val="0"/>
              </a:spcAft>
              <a:buSzPts val="1200"/>
              <a:buChar char="●"/>
            </a:pPr>
            <a:r>
              <a:rPr lang="en"/>
              <a:t>To install Virtualbox, we need to download the Virtualbox installer from the download page </a:t>
            </a:r>
            <a:r>
              <a:rPr lang="en" u="sng">
                <a:solidFill>
                  <a:schemeClr val="hlink"/>
                </a:solidFill>
                <a:hlinkClick r:id="rId3"/>
              </a:rPr>
              <a:t>https://www.virtualbox.org/wiki/Downloads</a:t>
            </a:r>
            <a:br>
              <a:rPr lang="en"/>
            </a:br>
            <a:endParaRPr/>
          </a:p>
          <a:p>
            <a:pPr marL="457200" lvl="0" indent="-304800" algn="just" rtl="0">
              <a:spcBef>
                <a:spcPts val="0"/>
              </a:spcBef>
              <a:spcAft>
                <a:spcPts val="0"/>
              </a:spcAft>
              <a:buSzPts val="1200"/>
              <a:buChar char="●"/>
            </a:pPr>
            <a:r>
              <a:rPr lang="en"/>
              <a:t>After downloading it, just follow the steps presented to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2 - Downloading Ubuntu ISO</a:t>
            </a:r>
            <a:endParaRPr/>
          </a:p>
          <a:p>
            <a:pPr marL="0" lvl="0" indent="0" algn="ctr" rtl="0">
              <a:spcBef>
                <a:spcPts val="0"/>
              </a:spcBef>
              <a:spcAft>
                <a:spcPts val="0"/>
              </a:spcAft>
              <a:buNone/>
            </a:pPr>
            <a:endParaRPr/>
          </a:p>
        </p:txBody>
      </p:sp>
      <p:sp>
        <p:nvSpPr>
          <p:cNvPr id="231" name="Google Shape;231;p36"/>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We need to download a Linux distribution image to install it using Virtualbox. </a:t>
            </a:r>
            <a:br>
              <a:rPr lang="en"/>
            </a:br>
            <a:endParaRPr/>
          </a:p>
          <a:p>
            <a:pPr marL="457200" lvl="0" indent="-304800" algn="just" rtl="0">
              <a:spcBef>
                <a:spcPts val="0"/>
              </a:spcBef>
              <a:spcAft>
                <a:spcPts val="0"/>
              </a:spcAft>
              <a:buSzPts val="1200"/>
              <a:buChar char="●"/>
            </a:pPr>
            <a:r>
              <a:rPr lang="en"/>
              <a:t>We will be using </a:t>
            </a:r>
            <a:r>
              <a:rPr lang="en" b="1">
                <a:latin typeface="Roboto Condensed"/>
                <a:ea typeface="Roboto Condensed"/>
                <a:cs typeface="Roboto Condensed"/>
                <a:sym typeface="Roboto Condensed"/>
              </a:rPr>
              <a:t>Ubuntu Desktop 20.04.3 LTS, </a:t>
            </a:r>
            <a:r>
              <a:rPr lang="en"/>
              <a:t>you can download it from this link </a:t>
            </a:r>
            <a:r>
              <a:rPr lang="en" u="sng">
                <a:solidFill>
                  <a:schemeClr val="hlink"/>
                </a:solidFill>
                <a:hlinkClick r:id="rId3"/>
              </a:rPr>
              <a:t>https://ubuntu.com/download/desktop</a:t>
            </a:r>
            <a:br>
              <a:rPr lang="en"/>
            </a:br>
            <a:endParaRPr/>
          </a:p>
          <a:p>
            <a:pPr marL="457200" lvl="0" indent="-304800" algn="just" rtl="0">
              <a:spcBef>
                <a:spcPts val="0"/>
              </a:spcBef>
              <a:spcAft>
                <a:spcPts val="0"/>
              </a:spcAft>
              <a:buSzPts val="1200"/>
              <a:buChar char="●"/>
            </a:pPr>
            <a:r>
              <a:rPr lang="en"/>
              <a:t>There are different methods of downloads available</a:t>
            </a:r>
            <a:endParaRPr/>
          </a:p>
          <a:p>
            <a:pPr marL="914400" lvl="1" indent="-304800" algn="just" rtl="0">
              <a:spcBef>
                <a:spcPts val="0"/>
              </a:spcBef>
              <a:spcAft>
                <a:spcPts val="0"/>
              </a:spcAft>
              <a:buSzPts val="1200"/>
              <a:buChar char="○"/>
            </a:pPr>
            <a:r>
              <a:rPr lang="en"/>
              <a:t>Direct Link</a:t>
            </a:r>
            <a:endParaRPr/>
          </a:p>
          <a:p>
            <a:pPr marL="914400" lvl="1" indent="-304800" algn="just" rtl="0">
              <a:spcBef>
                <a:spcPts val="0"/>
              </a:spcBef>
              <a:spcAft>
                <a:spcPts val="0"/>
              </a:spcAft>
              <a:buSzPts val="1200"/>
              <a:buChar char="○"/>
            </a:pPr>
            <a:r>
              <a:rPr lang="en"/>
              <a:t>Torrent File</a:t>
            </a:r>
            <a:endParaRPr/>
          </a:p>
          <a:p>
            <a:pPr marL="914400" lvl="1" indent="-304800" algn="just" rtl="0">
              <a:spcBef>
                <a:spcPts val="0"/>
              </a:spcBef>
              <a:spcAft>
                <a:spcPts val="0"/>
              </a:spcAft>
              <a:buSzPts val="1200"/>
              <a:buChar char="○"/>
            </a:pPr>
            <a:r>
              <a:rPr lang="en"/>
              <a:t>Network Installers</a:t>
            </a:r>
            <a:endParaRPr/>
          </a:p>
          <a:p>
            <a:pPr marL="914400" lvl="1" indent="-304800" algn="just" rtl="0">
              <a:spcBef>
                <a:spcPts val="0"/>
              </a:spcBef>
              <a:spcAft>
                <a:spcPts val="0"/>
              </a:spcAft>
              <a:buSzPts val="1200"/>
              <a:buChar char="○"/>
            </a:pPr>
            <a:r>
              <a:rPr lang="en"/>
              <a:t>Other Resources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p:txBody>
      </p:sp>
      <p:sp>
        <p:nvSpPr>
          <p:cNvPr id="237" name="Google Shape;237;p37"/>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b="1">
                <a:latin typeface="Roboto Condensed"/>
                <a:ea typeface="Roboto Condensed"/>
                <a:cs typeface="Roboto Condensed"/>
                <a:sym typeface="Roboto Condensed"/>
              </a:rPr>
              <a:t>Open</a:t>
            </a:r>
            <a:r>
              <a:rPr lang="en"/>
              <a:t> Virtualbox</a:t>
            </a:r>
            <a:br>
              <a:rPr lang="en"/>
            </a:br>
            <a:endParaRPr/>
          </a:p>
          <a:p>
            <a:pPr marL="457200" lvl="0" indent="-304800" algn="just" rtl="0">
              <a:spcBef>
                <a:spcPts val="0"/>
              </a:spcBef>
              <a:spcAft>
                <a:spcPts val="0"/>
              </a:spcAft>
              <a:buSzPts val="1200"/>
              <a:buChar char="●"/>
            </a:pPr>
            <a:r>
              <a:rPr lang="en"/>
              <a:t>To create a new virtual machine, we click on the </a:t>
            </a:r>
            <a:r>
              <a:rPr lang="en" b="1">
                <a:latin typeface="Roboto Condensed"/>
                <a:ea typeface="Roboto Condensed"/>
                <a:cs typeface="Roboto Condensed"/>
                <a:sym typeface="Roboto Condensed"/>
              </a:rPr>
              <a:t>New</a:t>
            </a:r>
            <a:r>
              <a:rPr lang="en"/>
              <a:t> button</a:t>
            </a:r>
            <a:br>
              <a:rPr lang="en"/>
            </a:br>
            <a:endParaRPr/>
          </a:p>
          <a:p>
            <a:pPr marL="457200" lvl="0" indent="-304800" algn="just" rtl="0">
              <a:spcBef>
                <a:spcPts val="0"/>
              </a:spcBef>
              <a:spcAft>
                <a:spcPts val="0"/>
              </a:spcAft>
              <a:buSzPts val="1200"/>
              <a:buChar char="●"/>
            </a:pPr>
            <a:r>
              <a:rPr lang="en"/>
              <a:t>Enter the </a:t>
            </a:r>
            <a:r>
              <a:rPr lang="en" b="1">
                <a:latin typeface="Roboto Condensed"/>
                <a:ea typeface="Roboto Condensed"/>
                <a:cs typeface="Roboto Condensed"/>
                <a:sym typeface="Roboto Condensed"/>
              </a:rPr>
              <a:t>name </a:t>
            </a:r>
            <a:r>
              <a:rPr lang="en"/>
              <a:t>of the Virtual Machine. The name can be anything that you want, preferably it should state the purpose of the machine or the name of the operating system. </a:t>
            </a:r>
            <a:r>
              <a:rPr lang="en" b="1">
                <a:latin typeface="Roboto Condensed"/>
                <a:ea typeface="Roboto Condensed"/>
                <a:cs typeface="Roboto Condensed"/>
                <a:sym typeface="Roboto Condensed"/>
              </a:rPr>
              <a:t>E.g. Ubuntu, OS Lab Ubuntu Machine</a:t>
            </a:r>
            <a:br>
              <a:rPr lang="en" b="1">
                <a:latin typeface="Roboto Condensed"/>
                <a:ea typeface="Roboto Condensed"/>
                <a:cs typeface="Roboto Condensed"/>
                <a:sym typeface="Roboto Condensed"/>
              </a:rPr>
            </a:br>
            <a:endParaRPr b="1">
              <a:latin typeface="Roboto Condensed"/>
              <a:ea typeface="Roboto Condensed"/>
              <a:cs typeface="Roboto Condensed"/>
              <a:sym typeface="Roboto Condensed"/>
            </a:endParaRPr>
          </a:p>
          <a:p>
            <a:pPr marL="457200" lvl="0" indent="-304800" algn="just" rtl="0">
              <a:spcBef>
                <a:spcPts val="0"/>
              </a:spcBef>
              <a:spcAft>
                <a:spcPts val="0"/>
              </a:spcAft>
              <a:buSzPts val="1200"/>
              <a:buChar char="●"/>
            </a:pPr>
            <a:r>
              <a:rPr lang="en"/>
              <a:t>Select</a:t>
            </a:r>
            <a:endParaRPr/>
          </a:p>
          <a:p>
            <a:pPr marL="914400" lvl="1" indent="-304800" algn="just" rtl="0">
              <a:spcBef>
                <a:spcPts val="0"/>
              </a:spcBef>
              <a:spcAft>
                <a:spcPts val="0"/>
              </a:spcAft>
              <a:buSzPts val="1200"/>
              <a:buAutoNum type="alphaLcPeriod"/>
            </a:pPr>
            <a:r>
              <a:rPr lang="en" b="1">
                <a:latin typeface="Roboto Condensed"/>
                <a:ea typeface="Roboto Condensed"/>
                <a:cs typeface="Roboto Condensed"/>
                <a:sym typeface="Roboto Condensed"/>
              </a:rPr>
              <a:t>Folder</a:t>
            </a:r>
            <a:r>
              <a:rPr lang="en"/>
              <a:t>: </a:t>
            </a:r>
            <a:r>
              <a:rPr lang="en" sz="1000"/>
              <a:t>Where to store the VM Files. </a:t>
            </a:r>
            <a:r>
              <a:rPr lang="en" sz="1000" b="1">
                <a:latin typeface="Roboto Condensed"/>
                <a:ea typeface="Roboto Condensed"/>
                <a:cs typeface="Roboto Condensed"/>
                <a:sym typeface="Roboto Condensed"/>
              </a:rPr>
              <a:t>Example:  D:/VMs/</a:t>
            </a:r>
            <a:endParaRPr sz="1000" b="1">
              <a:latin typeface="Roboto Condensed"/>
              <a:ea typeface="Roboto Condensed"/>
              <a:cs typeface="Roboto Condensed"/>
              <a:sym typeface="Roboto Condensed"/>
            </a:endParaRPr>
          </a:p>
          <a:p>
            <a:pPr marL="914400" lvl="1" indent="-304800" algn="just" rtl="0">
              <a:spcBef>
                <a:spcPts val="0"/>
              </a:spcBef>
              <a:spcAft>
                <a:spcPts val="0"/>
              </a:spcAft>
              <a:buSzPts val="1200"/>
              <a:buAutoNum type="alphaLcPeriod"/>
            </a:pPr>
            <a:r>
              <a:rPr lang="en" b="1">
                <a:latin typeface="Roboto Condensed"/>
                <a:ea typeface="Roboto Condensed"/>
                <a:cs typeface="Roboto Condensed"/>
                <a:sym typeface="Roboto Condensed"/>
              </a:rPr>
              <a:t>Type</a:t>
            </a:r>
            <a:r>
              <a:rPr lang="en"/>
              <a:t>: </a:t>
            </a:r>
            <a:r>
              <a:rPr lang="en" sz="1000"/>
              <a:t>Type of OS. </a:t>
            </a:r>
            <a:r>
              <a:rPr lang="en" sz="1000" b="1">
                <a:latin typeface="Roboto Condensed"/>
                <a:ea typeface="Roboto Condensed"/>
                <a:cs typeface="Roboto Condensed"/>
                <a:sym typeface="Roboto Condensed"/>
              </a:rPr>
              <a:t>Example: Linux</a:t>
            </a:r>
            <a:endParaRPr sz="1000" b="1">
              <a:latin typeface="Roboto Condensed"/>
              <a:ea typeface="Roboto Condensed"/>
              <a:cs typeface="Roboto Condensed"/>
              <a:sym typeface="Roboto Condensed"/>
            </a:endParaRPr>
          </a:p>
          <a:p>
            <a:pPr marL="914400" lvl="1" indent="-304800" algn="just" rtl="0">
              <a:spcBef>
                <a:spcPts val="0"/>
              </a:spcBef>
              <a:spcAft>
                <a:spcPts val="0"/>
              </a:spcAft>
              <a:buSzPts val="1200"/>
              <a:buAutoNum type="alphaLcPeriod"/>
            </a:pPr>
            <a:r>
              <a:rPr lang="en" b="1">
                <a:latin typeface="Roboto Condensed"/>
                <a:ea typeface="Roboto Condensed"/>
                <a:cs typeface="Roboto Condensed"/>
                <a:sym typeface="Roboto Condensed"/>
              </a:rPr>
              <a:t>Version: </a:t>
            </a:r>
            <a:r>
              <a:rPr lang="en" sz="1000"/>
              <a:t>Version of the OS. Example: Ubuntu 64-bit</a:t>
            </a:r>
            <a:endParaRPr sz="1000"/>
          </a:p>
        </p:txBody>
      </p:sp>
      <p:pic>
        <p:nvPicPr>
          <p:cNvPr id="238" name="Google Shape;238;p37"/>
          <p:cNvPicPr preferRelativeResize="0"/>
          <p:nvPr/>
        </p:nvPicPr>
        <p:blipFill>
          <a:blip r:embed="rId3">
            <a:alphaModFix/>
          </a:blip>
          <a:stretch>
            <a:fillRect/>
          </a:stretch>
        </p:blipFill>
        <p:spPr>
          <a:xfrm>
            <a:off x="5978675" y="2457771"/>
            <a:ext cx="2775325" cy="260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44" name="Google Shape;244;p38"/>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Allocate </a:t>
            </a:r>
            <a:r>
              <a:rPr lang="en" b="1">
                <a:latin typeface="Roboto Condensed"/>
                <a:ea typeface="Roboto Condensed"/>
                <a:cs typeface="Roboto Condensed"/>
                <a:sym typeface="Roboto Condensed"/>
              </a:rPr>
              <a:t>RAM </a:t>
            </a:r>
            <a:r>
              <a:rPr lang="en"/>
              <a:t>to the VM. Make sure not to give the VM more RAMs that you system can handle.</a:t>
            </a:r>
            <a:endParaRPr/>
          </a:p>
        </p:txBody>
      </p:sp>
      <p:pic>
        <p:nvPicPr>
          <p:cNvPr id="245" name="Google Shape;245;p38"/>
          <p:cNvPicPr preferRelativeResize="0"/>
          <p:nvPr/>
        </p:nvPicPr>
        <p:blipFill>
          <a:blip r:embed="rId3">
            <a:alphaModFix/>
          </a:blip>
          <a:stretch>
            <a:fillRect/>
          </a:stretch>
        </p:blipFill>
        <p:spPr>
          <a:xfrm>
            <a:off x="2847412" y="1557975"/>
            <a:ext cx="3449175" cy="339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51" name="Google Shape;251;p39"/>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Create a </a:t>
            </a:r>
            <a:r>
              <a:rPr lang="en" b="1">
                <a:latin typeface="Roboto Condensed"/>
                <a:ea typeface="Roboto Condensed"/>
                <a:cs typeface="Roboto Condensed"/>
                <a:sym typeface="Roboto Condensed"/>
              </a:rPr>
              <a:t>virtual disk</a:t>
            </a:r>
            <a:r>
              <a:rPr lang="en"/>
              <a:t>. This will serve as the hard disk of the VM. </a:t>
            </a:r>
            <a:endParaRPr/>
          </a:p>
        </p:txBody>
      </p:sp>
      <p:pic>
        <p:nvPicPr>
          <p:cNvPr id="252" name="Google Shape;252;p39"/>
          <p:cNvPicPr preferRelativeResize="0"/>
          <p:nvPr/>
        </p:nvPicPr>
        <p:blipFill>
          <a:blip r:embed="rId3">
            <a:alphaModFix/>
          </a:blip>
          <a:stretch>
            <a:fillRect/>
          </a:stretch>
        </p:blipFill>
        <p:spPr>
          <a:xfrm>
            <a:off x="2846450" y="1540925"/>
            <a:ext cx="3451100" cy="340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58" name="Google Shape;258;p40"/>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Choose the hard disk file type. I recommend using </a:t>
            </a:r>
            <a:r>
              <a:rPr lang="en" b="1">
                <a:latin typeface="Roboto Condensed"/>
                <a:ea typeface="Roboto Condensed"/>
                <a:cs typeface="Roboto Condensed"/>
                <a:sym typeface="Roboto Condensed"/>
              </a:rPr>
              <a:t>VDI</a:t>
            </a:r>
            <a:r>
              <a:rPr lang="en"/>
              <a:t>.</a:t>
            </a:r>
            <a:endParaRPr/>
          </a:p>
        </p:txBody>
      </p:sp>
      <p:pic>
        <p:nvPicPr>
          <p:cNvPr id="259" name="Google Shape;259;p40"/>
          <p:cNvPicPr preferRelativeResize="0"/>
          <p:nvPr/>
        </p:nvPicPr>
        <p:blipFill>
          <a:blip r:embed="rId3">
            <a:alphaModFix/>
          </a:blip>
          <a:stretch>
            <a:fillRect/>
          </a:stretch>
        </p:blipFill>
        <p:spPr>
          <a:xfrm>
            <a:off x="2999975" y="1524522"/>
            <a:ext cx="3144049" cy="334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5" name="Google Shape;265;p41"/>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Specify the format of the storage on the hard disk. You can either choose </a:t>
            </a:r>
            <a:br>
              <a:rPr lang="en"/>
            </a:br>
            <a:endParaRPr/>
          </a:p>
          <a:p>
            <a:pPr marL="914400" lvl="1" indent="-292100" algn="just" rtl="0">
              <a:spcBef>
                <a:spcPts val="0"/>
              </a:spcBef>
              <a:spcAft>
                <a:spcPts val="0"/>
              </a:spcAft>
              <a:buSzPts val="1000"/>
              <a:buChar char="○"/>
            </a:pPr>
            <a:r>
              <a:rPr lang="en" b="1">
                <a:latin typeface="Roboto Condensed"/>
                <a:ea typeface="Roboto Condensed"/>
                <a:cs typeface="Roboto Condensed"/>
                <a:sym typeface="Roboto Condensed"/>
              </a:rPr>
              <a:t>Dynamically Allocated (Recommended)</a:t>
            </a:r>
            <a:r>
              <a:rPr lang="en"/>
              <a:t>:</a:t>
            </a:r>
            <a:r>
              <a:rPr lang="en" sz="1000"/>
              <a:t> Will only use space on your physical hard disk as it fills up.</a:t>
            </a:r>
            <a:br>
              <a:rPr lang="en" sz="1000"/>
            </a:br>
            <a:endParaRPr sz="1000"/>
          </a:p>
          <a:p>
            <a:pPr marL="914400" lvl="1" indent="-292100" algn="just" rtl="0">
              <a:spcBef>
                <a:spcPts val="0"/>
              </a:spcBef>
              <a:spcAft>
                <a:spcPts val="0"/>
              </a:spcAft>
              <a:buSzPts val="1000"/>
              <a:buChar char="○"/>
            </a:pPr>
            <a:r>
              <a:rPr lang="en" b="1">
                <a:latin typeface="Roboto Condensed"/>
                <a:ea typeface="Roboto Condensed"/>
                <a:cs typeface="Roboto Condensed"/>
                <a:sym typeface="Roboto Condensed"/>
              </a:rPr>
              <a:t>Fixed Size</a:t>
            </a:r>
            <a:r>
              <a:rPr lang="en"/>
              <a:t>:</a:t>
            </a:r>
            <a:r>
              <a:rPr lang="en" sz="1000"/>
              <a:t> Will allocate the whole storage from the start.</a:t>
            </a:r>
            <a:endParaRPr sz="1000"/>
          </a:p>
        </p:txBody>
      </p:sp>
      <p:pic>
        <p:nvPicPr>
          <p:cNvPr id="266" name="Google Shape;266;p41"/>
          <p:cNvPicPr preferRelativeResize="0"/>
          <p:nvPr/>
        </p:nvPicPr>
        <p:blipFill>
          <a:blip r:embed="rId3">
            <a:alphaModFix/>
          </a:blip>
          <a:stretch>
            <a:fillRect/>
          </a:stretch>
        </p:blipFill>
        <p:spPr>
          <a:xfrm>
            <a:off x="6156187" y="1991325"/>
            <a:ext cx="2844275" cy="301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2" name="Google Shape;272;p42"/>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Specify the hard disk </a:t>
            </a:r>
            <a:r>
              <a:rPr lang="en" b="1">
                <a:latin typeface="Roboto Condensed"/>
                <a:ea typeface="Roboto Condensed"/>
                <a:cs typeface="Roboto Condensed"/>
                <a:sym typeface="Roboto Condensed"/>
              </a:rPr>
              <a:t>name</a:t>
            </a:r>
            <a:r>
              <a:rPr lang="en"/>
              <a:t>, </a:t>
            </a:r>
            <a:r>
              <a:rPr lang="en" b="1">
                <a:latin typeface="Roboto Condensed"/>
                <a:ea typeface="Roboto Condensed"/>
                <a:cs typeface="Roboto Condensed"/>
                <a:sym typeface="Roboto Condensed"/>
              </a:rPr>
              <a:t>location </a:t>
            </a:r>
            <a:r>
              <a:rPr lang="en"/>
              <a:t>and </a:t>
            </a:r>
            <a:r>
              <a:rPr lang="en" b="1">
                <a:latin typeface="Roboto Condensed"/>
                <a:ea typeface="Roboto Condensed"/>
                <a:cs typeface="Roboto Condensed"/>
                <a:sym typeface="Roboto Condensed"/>
              </a:rPr>
              <a:t>size</a:t>
            </a:r>
            <a:r>
              <a:rPr lang="en"/>
              <a:t>.</a:t>
            </a:r>
            <a:endParaRPr/>
          </a:p>
        </p:txBody>
      </p:sp>
      <p:pic>
        <p:nvPicPr>
          <p:cNvPr id="273" name="Google Shape;273;p42"/>
          <p:cNvPicPr preferRelativeResize="0"/>
          <p:nvPr/>
        </p:nvPicPr>
        <p:blipFill>
          <a:blip r:embed="rId3">
            <a:alphaModFix/>
          </a:blip>
          <a:stretch>
            <a:fillRect/>
          </a:stretch>
        </p:blipFill>
        <p:spPr>
          <a:xfrm>
            <a:off x="3020088" y="1702025"/>
            <a:ext cx="3103825" cy="330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79" name="Google Shape;279;p43"/>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Now we need to add the Ubuntu Desktop iso to the VM so we can boot from it to install Ubuntu. We do this in two different methods:</a:t>
            </a:r>
            <a:endParaRPr/>
          </a:p>
          <a:p>
            <a:pPr marL="914400" lvl="1" indent="-304800" algn="just" rtl="0">
              <a:spcBef>
                <a:spcPts val="0"/>
              </a:spcBef>
              <a:spcAft>
                <a:spcPts val="0"/>
              </a:spcAft>
              <a:buSzPts val="1200"/>
              <a:buChar char="○"/>
            </a:pPr>
            <a:r>
              <a:rPr lang="en"/>
              <a:t>Method 1 </a:t>
            </a:r>
            <a:r>
              <a:rPr lang="en" sz="1000"/>
              <a:t>(Check Image next slide)</a:t>
            </a:r>
            <a:endParaRPr sz="1000"/>
          </a:p>
          <a:p>
            <a:pPr marL="1371600" lvl="2" indent="-304800" algn="just" rtl="0">
              <a:spcBef>
                <a:spcPts val="0"/>
              </a:spcBef>
              <a:spcAft>
                <a:spcPts val="0"/>
              </a:spcAft>
              <a:buSzPts val="1200"/>
              <a:buChar char="■"/>
            </a:pPr>
            <a:r>
              <a:rPr lang="en"/>
              <a:t>Clicking on the VM inside Virtualbox</a:t>
            </a:r>
            <a:endParaRPr/>
          </a:p>
          <a:p>
            <a:pPr marL="1371600" lvl="2" indent="-304800" algn="just" rtl="0">
              <a:spcBef>
                <a:spcPts val="0"/>
              </a:spcBef>
              <a:spcAft>
                <a:spcPts val="0"/>
              </a:spcAft>
              <a:buSzPts val="1200"/>
              <a:buChar char="■"/>
            </a:pPr>
            <a:r>
              <a:rPr lang="en"/>
              <a:t>Clicking the settings button or we right-click the selected VM and select settings</a:t>
            </a:r>
            <a:endParaRPr/>
          </a:p>
          <a:p>
            <a:pPr marL="1371600" lvl="2" indent="-304800" algn="just" rtl="0">
              <a:spcBef>
                <a:spcPts val="0"/>
              </a:spcBef>
              <a:spcAft>
                <a:spcPts val="0"/>
              </a:spcAft>
              <a:buSzPts val="1200"/>
              <a:buChar char="■"/>
            </a:pPr>
            <a:r>
              <a:rPr lang="en"/>
              <a:t>In the settings menu, we click on Storage.</a:t>
            </a:r>
            <a:endParaRPr/>
          </a:p>
          <a:p>
            <a:pPr marL="1371600" lvl="2" indent="-304800" algn="just" rtl="0">
              <a:spcBef>
                <a:spcPts val="0"/>
              </a:spcBef>
              <a:spcAft>
                <a:spcPts val="0"/>
              </a:spcAft>
              <a:buSzPts val="1200"/>
              <a:buChar char="■"/>
            </a:pPr>
            <a:r>
              <a:rPr lang="en"/>
              <a:t>Under Controller: IDE we </a:t>
            </a:r>
            <a:endParaRPr/>
          </a:p>
          <a:p>
            <a:pPr marL="1828800" lvl="3" indent="-304800" algn="just" rtl="0">
              <a:spcBef>
                <a:spcPts val="0"/>
              </a:spcBef>
              <a:spcAft>
                <a:spcPts val="0"/>
              </a:spcAft>
              <a:buSzPts val="1200"/>
              <a:buChar char="●"/>
            </a:pPr>
            <a:r>
              <a:rPr lang="en"/>
              <a:t>Click on Empty </a:t>
            </a:r>
            <a:endParaRPr/>
          </a:p>
          <a:p>
            <a:pPr marL="1828800" lvl="3" indent="-304800" algn="just" rtl="0">
              <a:spcBef>
                <a:spcPts val="0"/>
              </a:spcBef>
              <a:spcAft>
                <a:spcPts val="0"/>
              </a:spcAft>
              <a:buSzPts val="1200"/>
              <a:buChar char="●"/>
            </a:pPr>
            <a:r>
              <a:rPr lang="en"/>
              <a:t>Click on the disk icon to the right</a:t>
            </a:r>
            <a:endParaRPr/>
          </a:p>
          <a:p>
            <a:pPr marL="1828800" lvl="3" indent="-304800" algn="just" rtl="0">
              <a:spcBef>
                <a:spcPts val="0"/>
              </a:spcBef>
              <a:spcAft>
                <a:spcPts val="0"/>
              </a:spcAft>
              <a:buSzPts val="1200"/>
              <a:buChar char="●"/>
            </a:pPr>
            <a:r>
              <a:rPr lang="en"/>
              <a:t>Click on Choose a Disk File</a:t>
            </a:r>
            <a:endParaRPr/>
          </a:p>
          <a:p>
            <a:pPr marL="1828800" lvl="3" indent="-304800" algn="just" rtl="0">
              <a:spcBef>
                <a:spcPts val="0"/>
              </a:spcBef>
              <a:spcAft>
                <a:spcPts val="0"/>
              </a:spcAft>
              <a:buSzPts val="1200"/>
              <a:buChar char="●"/>
            </a:pPr>
            <a:r>
              <a:rPr lang="en"/>
              <a:t>We select the ISO file that we have downloaded before</a:t>
            </a:r>
            <a:endParaRPr/>
          </a:p>
          <a:p>
            <a:pPr marL="1828800" lvl="3" indent="-304800" algn="just" rtl="0">
              <a:spcBef>
                <a:spcPts val="0"/>
              </a:spcBef>
              <a:spcAft>
                <a:spcPts val="0"/>
              </a:spcAft>
              <a:buSzPts val="1200"/>
              <a:buChar char="●"/>
            </a:pPr>
            <a:r>
              <a:rPr lang="en"/>
              <a:t>Click Ok</a:t>
            </a:r>
            <a:endParaRPr/>
          </a:p>
          <a:p>
            <a:pPr marL="914400" lvl="1" indent="-304800" algn="just" rtl="0">
              <a:spcBef>
                <a:spcPts val="0"/>
              </a:spcBef>
              <a:spcAft>
                <a:spcPts val="0"/>
              </a:spcAft>
              <a:buSzPts val="1200"/>
              <a:buChar char="○"/>
            </a:pPr>
            <a:r>
              <a:rPr lang="en"/>
              <a:t>Method 2</a:t>
            </a:r>
            <a:endParaRPr/>
          </a:p>
          <a:p>
            <a:pPr marL="1371600" lvl="2" indent="-304800" algn="just" rtl="0">
              <a:spcBef>
                <a:spcPts val="0"/>
              </a:spcBef>
              <a:spcAft>
                <a:spcPts val="0"/>
              </a:spcAft>
              <a:buSzPts val="1200"/>
              <a:buChar char="■"/>
            </a:pPr>
            <a:r>
              <a:rPr lang="en"/>
              <a:t>Clicking on the VM inside Virtualbox</a:t>
            </a:r>
            <a:endParaRPr/>
          </a:p>
          <a:p>
            <a:pPr marL="1371600" lvl="2" indent="-304800" algn="just" rtl="0">
              <a:spcBef>
                <a:spcPts val="0"/>
              </a:spcBef>
              <a:spcAft>
                <a:spcPts val="0"/>
              </a:spcAft>
              <a:buSzPts val="1200"/>
              <a:buChar char="■"/>
            </a:pPr>
            <a:r>
              <a:rPr lang="en"/>
              <a:t>Clicking on the Start Button</a:t>
            </a:r>
            <a:endParaRPr/>
          </a:p>
          <a:p>
            <a:pPr marL="1371600" lvl="2" indent="-304800" algn="just" rtl="0">
              <a:spcBef>
                <a:spcPts val="0"/>
              </a:spcBef>
              <a:spcAft>
                <a:spcPts val="0"/>
              </a:spcAft>
              <a:buSzPts val="1200"/>
              <a:buChar char="■"/>
            </a:pPr>
            <a:r>
              <a:rPr lang="en"/>
              <a:t>Select ISO file.</a:t>
            </a:r>
            <a:endParaRPr/>
          </a:p>
          <a:p>
            <a:pPr marL="914400" lvl="0" indent="0" algn="just"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 Creating a New Virtual Machine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85" name="Google Shape;285;p44"/>
          <p:cNvPicPr preferRelativeResize="0"/>
          <p:nvPr/>
        </p:nvPicPr>
        <p:blipFill>
          <a:blip r:embed="rId3">
            <a:alphaModFix/>
          </a:blip>
          <a:stretch>
            <a:fillRect/>
          </a:stretch>
        </p:blipFill>
        <p:spPr>
          <a:xfrm>
            <a:off x="1345347" y="1127750"/>
            <a:ext cx="6453305" cy="386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flipH="1">
            <a:off x="1147625" y="30089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br>
              <a:rPr lang="en"/>
            </a:br>
            <a:r>
              <a:rPr lang="en"/>
              <a:t>TO LINUX</a:t>
            </a:r>
            <a:endParaRPr/>
          </a:p>
        </p:txBody>
      </p:sp>
      <p:sp>
        <p:nvSpPr>
          <p:cNvPr id="140" name="Google Shape;140;p27"/>
          <p:cNvSpPr txBox="1">
            <a:spLocks noGrp="1"/>
          </p:cNvSpPr>
          <p:nvPr>
            <p:ph type="title" idx="2"/>
          </p:nvPr>
        </p:nvSpPr>
        <p:spPr>
          <a:xfrm flipH="1">
            <a:off x="1147579" y="21714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42" name="Google Shape;142;p27"/>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that penguin?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291" name="Google Shape;291;p45"/>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Start the machine</a:t>
            </a:r>
            <a:endParaRPr/>
          </a:p>
          <a:p>
            <a:pPr marL="457200" lvl="0" indent="-304800" algn="just" rtl="0">
              <a:spcBef>
                <a:spcPts val="0"/>
              </a:spcBef>
              <a:spcAft>
                <a:spcPts val="0"/>
              </a:spcAft>
              <a:buSzPts val="1200"/>
              <a:buChar char="●"/>
            </a:pPr>
            <a:r>
              <a:rPr lang="en"/>
              <a:t>It will automatically boots from the ISO. (If it didn't, then make sure to attach the iso image to the VM)</a:t>
            </a:r>
            <a:endParaRPr/>
          </a:p>
          <a:p>
            <a:pPr marL="457200" lvl="0" indent="-304800" algn="just" rtl="0">
              <a:spcBef>
                <a:spcPts val="0"/>
              </a:spcBef>
              <a:spcAft>
                <a:spcPts val="0"/>
              </a:spcAft>
              <a:buSzPts val="1200"/>
              <a:buChar char="●"/>
            </a:pPr>
            <a:r>
              <a:rPr lang="en"/>
              <a:t>Select the language</a:t>
            </a:r>
            <a:endParaRPr/>
          </a:p>
          <a:p>
            <a:pPr marL="914400" lvl="0" indent="0" algn="just" rtl="0">
              <a:spcBef>
                <a:spcPts val="1600"/>
              </a:spcBef>
              <a:spcAft>
                <a:spcPts val="1600"/>
              </a:spcAft>
              <a:buNone/>
            </a:pPr>
            <a:endParaRPr/>
          </a:p>
        </p:txBody>
      </p:sp>
      <p:pic>
        <p:nvPicPr>
          <p:cNvPr id="292" name="Google Shape;292;p45"/>
          <p:cNvPicPr preferRelativeResize="0"/>
          <p:nvPr/>
        </p:nvPicPr>
        <p:blipFill>
          <a:blip r:embed="rId3">
            <a:alphaModFix/>
          </a:blip>
          <a:stretch>
            <a:fillRect/>
          </a:stretch>
        </p:blipFill>
        <p:spPr>
          <a:xfrm>
            <a:off x="4745725" y="1738475"/>
            <a:ext cx="3742775" cy="3241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298" name="Google Shape;298;p46"/>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Choose Install Ubuntu. You can also choose Try Ubuntu if u want to try ubuntu without actually installing it.</a:t>
            </a:r>
            <a:endParaRPr/>
          </a:p>
          <a:p>
            <a:pPr marL="914400" lvl="0" indent="0" algn="just" rtl="0">
              <a:spcBef>
                <a:spcPts val="1600"/>
              </a:spcBef>
              <a:spcAft>
                <a:spcPts val="1600"/>
              </a:spcAft>
              <a:buNone/>
            </a:pPr>
            <a:endParaRPr/>
          </a:p>
        </p:txBody>
      </p:sp>
      <p:pic>
        <p:nvPicPr>
          <p:cNvPr id="299" name="Google Shape;299;p46"/>
          <p:cNvPicPr preferRelativeResize="0"/>
          <p:nvPr/>
        </p:nvPicPr>
        <p:blipFill>
          <a:blip r:embed="rId3">
            <a:alphaModFix/>
          </a:blip>
          <a:stretch>
            <a:fillRect/>
          </a:stretch>
        </p:blipFill>
        <p:spPr>
          <a:xfrm>
            <a:off x="2655150" y="1597950"/>
            <a:ext cx="3833700" cy="3320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05" name="Google Shape;305;p47"/>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Select Operating System Language</a:t>
            </a:r>
            <a:endParaRPr/>
          </a:p>
          <a:p>
            <a:pPr marL="914400" lvl="0" indent="0" algn="just" rtl="0">
              <a:spcBef>
                <a:spcPts val="160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2535763" y="1339400"/>
            <a:ext cx="4072474" cy="342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12" name="Google Shape;312;p48"/>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Select Keyboard Layout</a:t>
            </a:r>
            <a:endParaRPr/>
          </a:p>
          <a:p>
            <a:pPr marL="914400" lvl="0" indent="0" algn="just" rtl="0">
              <a:spcBef>
                <a:spcPts val="1600"/>
              </a:spcBef>
              <a:spcAft>
                <a:spcPts val="1600"/>
              </a:spcAft>
              <a:buNone/>
            </a:pPr>
            <a:endParaRPr/>
          </a:p>
        </p:txBody>
      </p:sp>
      <p:pic>
        <p:nvPicPr>
          <p:cNvPr id="313" name="Google Shape;313;p48"/>
          <p:cNvPicPr preferRelativeResize="0"/>
          <p:nvPr/>
        </p:nvPicPr>
        <p:blipFill>
          <a:blip r:embed="rId3">
            <a:alphaModFix/>
          </a:blip>
          <a:stretch>
            <a:fillRect/>
          </a:stretch>
        </p:blipFill>
        <p:spPr>
          <a:xfrm>
            <a:off x="2441750" y="1387275"/>
            <a:ext cx="4260501" cy="3579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9"/>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19" name="Google Shape;319;p49"/>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Specify updates &amp; other software such as Updates and 3rd party software</a:t>
            </a:r>
            <a:endParaRPr/>
          </a:p>
          <a:p>
            <a:pPr marL="914400" lvl="0" indent="0" algn="just" rtl="0">
              <a:spcBef>
                <a:spcPts val="1600"/>
              </a:spcBef>
              <a:spcAft>
                <a:spcPts val="1600"/>
              </a:spcAft>
              <a:buNone/>
            </a:pPr>
            <a:endParaRPr/>
          </a:p>
        </p:txBody>
      </p:sp>
      <p:pic>
        <p:nvPicPr>
          <p:cNvPr id="320" name="Google Shape;320;p49"/>
          <p:cNvPicPr preferRelativeResize="0"/>
          <p:nvPr/>
        </p:nvPicPr>
        <p:blipFill>
          <a:blip r:embed="rId3">
            <a:alphaModFix/>
          </a:blip>
          <a:stretch>
            <a:fillRect/>
          </a:stretch>
        </p:blipFill>
        <p:spPr>
          <a:xfrm>
            <a:off x="2522725" y="1514375"/>
            <a:ext cx="4098550" cy="3462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26" name="Google Shape;326;p50"/>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Select how you want to partition the disk and install the OS. Since we using a VM, we can safely choose “Erase disk and install Ubuntu”. </a:t>
            </a:r>
            <a:endParaRPr/>
          </a:p>
          <a:p>
            <a:pPr marL="914400" lvl="0" indent="0" algn="just" rtl="0">
              <a:spcBef>
                <a:spcPts val="1600"/>
              </a:spcBef>
              <a:spcAft>
                <a:spcPts val="1600"/>
              </a:spcAft>
              <a:buNone/>
            </a:pPr>
            <a:endParaRPr/>
          </a:p>
        </p:txBody>
      </p:sp>
      <p:pic>
        <p:nvPicPr>
          <p:cNvPr id="327" name="Google Shape;327;p50"/>
          <p:cNvPicPr preferRelativeResize="0"/>
          <p:nvPr/>
        </p:nvPicPr>
        <p:blipFill>
          <a:blip r:embed="rId3">
            <a:alphaModFix/>
          </a:blip>
          <a:stretch>
            <a:fillRect/>
          </a:stretch>
        </p:blipFill>
        <p:spPr>
          <a:xfrm>
            <a:off x="2478387" y="1589950"/>
            <a:ext cx="4187226" cy="3511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33" name="Google Shape;333;p51"/>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Click Continue</a:t>
            </a:r>
            <a:endParaRPr/>
          </a:p>
          <a:p>
            <a:pPr marL="914400" lvl="0" indent="0" algn="just" rtl="0">
              <a:spcBef>
                <a:spcPts val="1600"/>
              </a:spcBef>
              <a:spcAft>
                <a:spcPts val="1600"/>
              </a:spcAft>
              <a:buNone/>
            </a:pPr>
            <a:endParaRPr/>
          </a:p>
        </p:txBody>
      </p:sp>
      <p:pic>
        <p:nvPicPr>
          <p:cNvPr id="334" name="Google Shape;334;p51"/>
          <p:cNvPicPr preferRelativeResize="0"/>
          <p:nvPr/>
        </p:nvPicPr>
        <p:blipFill>
          <a:blip r:embed="rId3">
            <a:alphaModFix/>
          </a:blip>
          <a:stretch>
            <a:fillRect/>
          </a:stretch>
        </p:blipFill>
        <p:spPr>
          <a:xfrm>
            <a:off x="2667012" y="1617150"/>
            <a:ext cx="3809975" cy="3198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2"/>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40" name="Google Shape;340;p52"/>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Choose your location</a:t>
            </a:r>
            <a:endParaRPr/>
          </a:p>
          <a:p>
            <a:pPr marL="914400" lvl="0" indent="0" algn="just" rtl="0">
              <a:spcBef>
                <a:spcPts val="1600"/>
              </a:spcBef>
              <a:spcAft>
                <a:spcPts val="1600"/>
              </a:spcAft>
              <a:buNone/>
            </a:pPr>
            <a:endParaRPr/>
          </a:p>
        </p:txBody>
      </p:sp>
      <p:pic>
        <p:nvPicPr>
          <p:cNvPr id="341" name="Google Shape;341;p52"/>
          <p:cNvPicPr preferRelativeResize="0"/>
          <p:nvPr/>
        </p:nvPicPr>
        <p:blipFill>
          <a:blip r:embed="rId3">
            <a:alphaModFix/>
          </a:blip>
          <a:stretch>
            <a:fillRect/>
          </a:stretch>
        </p:blipFill>
        <p:spPr>
          <a:xfrm>
            <a:off x="2437462" y="1389625"/>
            <a:ext cx="4269076" cy="359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3"/>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47" name="Google Shape;347;p53"/>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Enter your information such as Name, Computer Name, Username and Password.</a:t>
            </a:r>
            <a:endParaRPr/>
          </a:p>
          <a:p>
            <a:pPr marL="457200" lvl="0" indent="-304800" algn="just" rtl="0">
              <a:spcBef>
                <a:spcPts val="0"/>
              </a:spcBef>
              <a:spcAft>
                <a:spcPts val="0"/>
              </a:spcAft>
              <a:buSzPts val="1200"/>
              <a:buChar char="●"/>
            </a:pPr>
            <a:r>
              <a:rPr lang="en"/>
              <a:t>Always make sure to select “Require my password to log in”.</a:t>
            </a:r>
            <a:endParaRPr/>
          </a:p>
          <a:p>
            <a:pPr marL="914400" lvl="0" indent="0" algn="just" rtl="0">
              <a:spcBef>
                <a:spcPts val="1600"/>
              </a:spcBef>
              <a:spcAft>
                <a:spcPts val="1600"/>
              </a:spcAft>
              <a:buNone/>
            </a:pPr>
            <a:endParaRPr/>
          </a:p>
        </p:txBody>
      </p:sp>
      <p:pic>
        <p:nvPicPr>
          <p:cNvPr id="348" name="Google Shape;348;p53"/>
          <p:cNvPicPr preferRelativeResize="0"/>
          <p:nvPr/>
        </p:nvPicPr>
        <p:blipFill>
          <a:blip r:embed="rId3">
            <a:alphaModFix/>
          </a:blip>
          <a:stretch>
            <a:fillRect/>
          </a:stretch>
        </p:blipFill>
        <p:spPr>
          <a:xfrm>
            <a:off x="2705213" y="1816625"/>
            <a:ext cx="3733575" cy="313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4"/>
          <p:cNvSpPr txBox="1">
            <a:spLocks noGrp="1"/>
          </p:cNvSpPr>
          <p:nvPr>
            <p:ph type="ctrTitle"/>
          </p:nvPr>
        </p:nvSpPr>
        <p:spPr>
          <a:xfrm>
            <a:off x="1405350" y="352850"/>
            <a:ext cx="6333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 Installing Ubuntu</a:t>
            </a:r>
            <a:endParaRPr/>
          </a:p>
          <a:p>
            <a:pPr marL="0" lvl="0" indent="0" algn="ctr" rtl="0">
              <a:spcBef>
                <a:spcPts val="0"/>
              </a:spcBef>
              <a:spcAft>
                <a:spcPts val="0"/>
              </a:spcAft>
              <a:buNone/>
            </a:pPr>
            <a:endParaRPr/>
          </a:p>
        </p:txBody>
      </p:sp>
      <p:sp>
        <p:nvSpPr>
          <p:cNvPr id="354" name="Google Shape;354;p54"/>
          <p:cNvSpPr txBox="1">
            <a:spLocks noGrp="1"/>
          </p:cNvSpPr>
          <p:nvPr>
            <p:ph type="subTitle" idx="4294967295"/>
          </p:nvPr>
        </p:nvSpPr>
        <p:spPr>
          <a:xfrm>
            <a:off x="1459650" y="1010275"/>
            <a:ext cx="6224700" cy="3969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a:t>Finally we just wait for Ubuntu to finish installing. </a:t>
            </a:r>
            <a:endParaRPr/>
          </a:p>
          <a:p>
            <a:pPr marL="457200" lvl="0" indent="-304800" algn="just" rtl="0">
              <a:spcBef>
                <a:spcPts val="0"/>
              </a:spcBef>
              <a:spcAft>
                <a:spcPts val="0"/>
              </a:spcAft>
              <a:buSzPts val="1200"/>
              <a:buChar char="●"/>
            </a:pPr>
            <a:r>
              <a:rPr lang="en"/>
              <a:t>Once the installation is done, we will restart the machine (it might restart automatically) and VM will automatically boot into our new operating system.</a:t>
            </a:r>
            <a:endParaRPr/>
          </a:p>
          <a:p>
            <a:pPr marL="914400" lvl="0" indent="0" algn="just"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cxnSp>
        <p:nvCxnSpPr>
          <p:cNvPr id="147" name="Google Shape;147;p28"/>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148" name="Google Shape;148;p2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Linux?</a:t>
            </a:r>
            <a:endParaRPr/>
          </a:p>
        </p:txBody>
      </p:sp>
      <p:sp>
        <p:nvSpPr>
          <p:cNvPr id="149" name="Google Shape;149;p2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Tux</a:t>
            </a:r>
            <a:endParaRPr/>
          </a:p>
        </p:txBody>
      </p:sp>
      <p:sp>
        <p:nvSpPr>
          <p:cNvPr id="150" name="Google Shape;150;p2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“Linux is a family of open source Unix-like operating systems based on the Linux kernel, an operating system kernel first released on September 17, 1991, by Linus Torvalds. Linux is typically packaged in a Linux distribution.” - Wikipedia</a:t>
            </a:r>
            <a:endParaRPr/>
          </a:p>
          <a:p>
            <a:pPr marL="0" lvl="0" indent="0" algn="r" rtl="0">
              <a:spcBef>
                <a:spcPts val="0"/>
              </a:spcBef>
              <a:spcAft>
                <a:spcPts val="0"/>
              </a:spcAft>
              <a:buNone/>
            </a:pPr>
            <a:endParaRPr/>
          </a:p>
        </p:txBody>
      </p:sp>
      <p:pic>
        <p:nvPicPr>
          <p:cNvPr id="151" name="Google Shape;151;p28"/>
          <p:cNvPicPr preferRelativeResize="0"/>
          <p:nvPr/>
        </p:nvPicPr>
        <p:blipFill rotWithShape="1">
          <a:blip r:embed="rId3">
            <a:alphaModFix/>
          </a:blip>
          <a:srcRect l="10697" t="4021" r="10815" b="4378"/>
          <a:stretch/>
        </p:blipFill>
        <p:spPr>
          <a:xfrm>
            <a:off x="4846350" y="1556500"/>
            <a:ext cx="2497500" cy="2914800"/>
          </a:xfrm>
          <a:prstGeom prst="snip2DiagRect">
            <a:avLst>
              <a:gd name="adj1" fmla="val 0"/>
              <a:gd name="adj2"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360" name="Google Shape;360;p55"/>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55"/>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ctrTitle"/>
          </p:nvPr>
        </p:nvSpPr>
        <p:spPr>
          <a:xfrm flipH="1">
            <a:off x="1147625" y="30851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Working with the Linux Shell</a:t>
            </a:r>
            <a:endParaRPr/>
          </a:p>
        </p:txBody>
      </p:sp>
      <p:sp>
        <p:nvSpPr>
          <p:cNvPr id="367" name="Google Shape;367;p5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368" name="Google Shape;368;p56"/>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369" name="Google Shape;369;p5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Swiss Army Knife of Everyday Linux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7"/>
          <p:cNvSpPr txBox="1">
            <a:spLocks noGrp="1"/>
          </p:cNvSpPr>
          <p:nvPr>
            <p:ph type="ctrTitle"/>
          </p:nvPr>
        </p:nvSpPr>
        <p:spPr>
          <a:xfrm>
            <a:off x="2638350" y="3002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Working with the Linux Shell</a:t>
            </a:r>
            <a:endParaRPr/>
          </a:p>
        </p:txBody>
      </p:sp>
      <p:sp>
        <p:nvSpPr>
          <p:cNvPr id="375" name="Google Shape;375;p57"/>
          <p:cNvSpPr txBox="1">
            <a:spLocks noGrp="1"/>
          </p:cNvSpPr>
          <p:nvPr>
            <p:ph type="subTitle" idx="1"/>
          </p:nvPr>
        </p:nvSpPr>
        <p:spPr>
          <a:xfrm>
            <a:off x="1782900" y="2238025"/>
            <a:ext cx="55680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One of the things that shocks newbies to the Linux command line environment is that nearly everything they see is text—command output, errors, data of all kinds, logs, and even emails are just simple text files.</a:t>
            </a:r>
            <a:endParaRPr/>
          </a:p>
          <a:p>
            <a:pPr marL="0" lvl="0" indent="0" algn="ctr" rtl="0">
              <a:spcBef>
                <a:spcPts val="0"/>
              </a:spcBef>
              <a:spcAft>
                <a:spcPts val="0"/>
              </a:spcAft>
              <a:buNone/>
            </a:pPr>
            <a:endParaRPr/>
          </a:p>
          <a:p>
            <a:pPr marL="0" lvl="0" indent="0" algn="ctr" rtl="0">
              <a:spcBef>
                <a:spcPts val="0"/>
              </a:spcBef>
              <a:spcAft>
                <a:spcPts val="0"/>
              </a:spcAft>
              <a:buNone/>
            </a:pPr>
            <a:r>
              <a:rPr lang="en"/>
              <a:t>Having the ability to properly manipulate and process large volumes of text is one of the most important attributes of a system administrator; without it you are just continually surrounded by meaningless data.</a:t>
            </a:r>
            <a:endParaRPr/>
          </a:p>
          <a:p>
            <a:pPr marL="0" lvl="0" indent="0" algn="ctr" rtl="0">
              <a:spcBef>
                <a:spcPts val="0"/>
              </a:spcBef>
              <a:spcAft>
                <a:spcPts val="0"/>
              </a:spcAft>
              <a:buNone/>
            </a:pPr>
            <a:endParaRPr/>
          </a:p>
        </p:txBody>
      </p:sp>
      <p:cxnSp>
        <p:nvCxnSpPr>
          <p:cNvPr id="376" name="Google Shape;376;p57"/>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377" name="Google Shape;377;p57"/>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8"/>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 </a:t>
            </a:r>
            <a:r>
              <a:rPr lang="en" b="1" dirty="0">
                <a:solidFill>
                  <a:schemeClr val="dk1"/>
                </a:solidFill>
                <a:latin typeface="Roboto Condensed"/>
                <a:ea typeface="Roboto Condensed"/>
                <a:cs typeface="Roboto Condensed"/>
                <a:sym typeface="Roboto Condensed"/>
              </a:rPr>
              <a:t>shell </a:t>
            </a:r>
            <a:r>
              <a:rPr lang="en" dirty="0">
                <a:solidFill>
                  <a:schemeClr val="dk1"/>
                </a:solidFill>
              </a:rPr>
              <a:t>is a program designed to interpret the commands users type, parse for expansions and wildcards, and then produce instructions to the computer to accomplish those tasks.</a:t>
            </a:r>
            <a:endParaRPr dirty="0">
              <a:solidFill>
                <a:schemeClr val="dk1"/>
              </a:solidFill>
            </a:endParaRPr>
          </a:p>
          <a:p>
            <a:pPr marL="0" lvl="0" indent="0" algn="l" rtl="0">
              <a:spcBef>
                <a:spcPts val="1600"/>
              </a:spcBef>
              <a:spcAft>
                <a:spcPts val="0"/>
              </a:spcAft>
              <a:buNone/>
            </a:pPr>
            <a:r>
              <a:rPr lang="en" dirty="0">
                <a:solidFill>
                  <a:schemeClr val="dk1"/>
                </a:solidFill>
              </a:rPr>
              <a:t>Unless you change the defaults, the Linux shell is normally the </a:t>
            </a:r>
            <a:r>
              <a:rPr lang="en" b="1" dirty="0">
                <a:solidFill>
                  <a:schemeClr val="dk1"/>
                </a:solidFill>
                <a:latin typeface="Roboto Condensed"/>
                <a:ea typeface="Roboto Condensed"/>
                <a:cs typeface="Roboto Condensed"/>
                <a:sym typeface="Roboto Condensed"/>
              </a:rPr>
              <a:t>bash </a:t>
            </a:r>
            <a:r>
              <a:rPr lang="en" dirty="0">
                <a:solidFill>
                  <a:schemeClr val="dk1"/>
                </a:solidFill>
              </a:rPr>
              <a:t>shell. Of course, many other shells exist.</a:t>
            </a:r>
            <a:endParaRPr dirty="0">
              <a:solidFill>
                <a:schemeClr val="dk1"/>
              </a:solidFill>
            </a:endParaRPr>
          </a:p>
          <a:p>
            <a:pPr marL="0" lvl="0" indent="0" algn="l" rtl="0">
              <a:spcBef>
                <a:spcPts val="1600"/>
              </a:spcBef>
              <a:spcAft>
                <a:spcPts val="0"/>
              </a:spcAft>
              <a:buNone/>
            </a:pPr>
            <a:r>
              <a:rPr lang="en" dirty="0">
                <a:solidFill>
                  <a:schemeClr val="dk1"/>
                </a:solidFill>
              </a:rPr>
              <a:t>Among other pieces of information, the user’s default shell is specified in the </a:t>
            </a:r>
            <a:r>
              <a:rPr lang="en" b="1" dirty="0">
                <a:solidFill>
                  <a:schemeClr val="dk1"/>
                </a:solidFill>
                <a:latin typeface="Roboto Condensed"/>
                <a:ea typeface="Roboto Condensed"/>
                <a:cs typeface="Roboto Condensed"/>
                <a:sym typeface="Roboto Condensed"/>
              </a:rPr>
              <a:t>/etc/passwd</a:t>
            </a:r>
            <a:r>
              <a:rPr lang="en" dirty="0">
                <a:solidFill>
                  <a:schemeClr val="dk1"/>
                </a:solidFill>
              </a:rPr>
              <a:t> entry for that user. If the shell specified does not exist, the user gets the bash shell by default.</a:t>
            </a:r>
            <a:endParaRPr dirty="0">
              <a:solidFill>
                <a:schemeClr val="dk1"/>
              </a:solidFill>
            </a:endParaRPr>
          </a:p>
          <a:p>
            <a:pPr marL="0" lvl="0" indent="0" algn="l" rtl="0">
              <a:spcBef>
                <a:spcPts val="1600"/>
              </a:spcBef>
              <a:spcAft>
                <a:spcPts val="0"/>
              </a:spcAft>
              <a:buNone/>
            </a:pPr>
            <a:r>
              <a:rPr lang="en" dirty="0">
                <a:solidFill>
                  <a:schemeClr val="dk1"/>
                </a:solidFill>
              </a:rPr>
              <a:t>Special shells can be specified, such as </a:t>
            </a:r>
            <a:r>
              <a:rPr lang="en" b="1" dirty="0">
                <a:solidFill>
                  <a:schemeClr val="dk1"/>
                </a:solidFill>
                <a:latin typeface="Roboto Condensed"/>
                <a:ea typeface="Roboto Condensed"/>
                <a:cs typeface="Roboto Condensed"/>
                <a:sym typeface="Roboto Condensed"/>
              </a:rPr>
              <a:t>/bin/false</a:t>
            </a:r>
            <a:r>
              <a:rPr lang="en" dirty="0">
                <a:solidFill>
                  <a:schemeClr val="dk1"/>
                </a:solidFill>
              </a:rPr>
              <a:t> (which returns a nonzero error code, effectively blocking access by a user attempting to log in) or </a:t>
            </a:r>
            <a:r>
              <a:rPr lang="en" b="1" dirty="0">
                <a:solidFill>
                  <a:schemeClr val="dk1"/>
                </a:solidFill>
                <a:latin typeface="Roboto Condensed"/>
                <a:ea typeface="Roboto Condensed"/>
                <a:cs typeface="Roboto Condensed"/>
                <a:sym typeface="Roboto Condensed"/>
              </a:rPr>
              <a:t>/etc/nologin</a:t>
            </a:r>
            <a:r>
              <a:rPr lang="en" dirty="0">
                <a:solidFill>
                  <a:schemeClr val="dk1"/>
                </a:solidFill>
              </a:rPr>
              <a:t> (which is used to block logins for accounts and echo a message that login is denied).</a:t>
            </a:r>
            <a:endParaRPr dirty="0">
              <a:solidFill>
                <a:schemeClr val="dk1"/>
              </a:solidFill>
            </a:endParaRPr>
          </a:p>
          <a:p>
            <a:pPr marL="0" lvl="0" indent="0" algn="l" rtl="0">
              <a:spcBef>
                <a:spcPts val="1600"/>
              </a:spcBef>
              <a:spcAft>
                <a:spcPts val="1600"/>
              </a:spcAft>
              <a:buNone/>
            </a:pPr>
            <a:endParaRPr dirty="0">
              <a:solidFill>
                <a:schemeClr val="dk1"/>
              </a:solidFill>
            </a:endParaRPr>
          </a:p>
        </p:txBody>
      </p:sp>
      <p:sp>
        <p:nvSpPr>
          <p:cNvPr id="383" name="Google Shape;383;p58"/>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shell?</a:t>
            </a:r>
            <a:endParaRPr/>
          </a:p>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9"/>
          <p:cNvSpPr/>
          <p:nvPr/>
        </p:nvSpPr>
        <p:spPr>
          <a:xfrm>
            <a:off x="1508225" y="937876"/>
            <a:ext cx="6147000" cy="38874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Shells</a:t>
            </a:r>
            <a:endParaRPr/>
          </a:p>
        </p:txBody>
      </p:sp>
      <p:graphicFrame>
        <p:nvGraphicFramePr>
          <p:cNvPr id="390" name="Google Shape;390;p59"/>
          <p:cNvGraphicFramePr/>
          <p:nvPr/>
        </p:nvGraphicFramePr>
        <p:xfrm>
          <a:off x="1508225" y="937877"/>
          <a:ext cx="5906250" cy="3624290"/>
        </p:xfrm>
        <a:graphic>
          <a:graphicData uri="http://schemas.openxmlformats.org/drawingml/2006/table">
            <a:tbl>
              <a:tblPr>
                <a:noFill/>
                <a:tableStyleId>{7A2CBEA9-B477-4DB1-80B1-61CADB604E79}</a:tableStyleId>
              </a:tblPr>
              <a:tblGrid>
                <a:gridCol w="1155025">
                  <a:extLst>
                    <a:ext uri="{9D8B030D-6E8A-4147-A177-3AD203B41FA5}">
                      <a16:colId xmlns:a16="http://schemas.microsoft.com/office/drawing/2014/main" val="20000"/>
                    </a:ext>
                  </a:extLst>
                </a:gridCol>
                <a:gridCol w="532475">
                  <a:extLst>
                    <a:ext uri="{9D8B030D-6E8A-4147-A177-3AD203B41FA5}">
                      <a16:colId xmlns:a16="http://schemas.microsoft.com/office/drawing/2014/main" val="20001"/>
                    </a:ext>
                  </a:extLst>
                </a:gridCol>
                <a:gridCol w="843750">
                  <a:extLst>
                    <a:ext uri="{9D8B030D-6E8A-4147-A177-3AD203B41FA5}">
                      <a16:colId xmlns:a16="http://schemas.microsoft.com/office/drawing/2014/main" val="20002"/>
                    </a:ext>
                  </a:extLst>
                </a:gridCol>
                <a:gridCol w="843750">
                  <a:extLst>
                    <a:ext uri="{9D8B030D-6E8A-4147-A177-3AD203B41FA5}">
                      <a16:colId xmlns:a16="http://schemas.microsoft.com/office/drawing/2014/main" val="20003"/>
                    </a:ext>
                  </a:extLst>
                </a:gridCol>
                <a:gridCol w="843750">
                  <a:extLst>
                    <a:ext uri="{9D8B030D-6E8A-4147-A177-3AD203B41FA5}">
                      <a16:colId xmlns:a16="http://schemas.microsoft.com/office/drawing/2014/main" val="20004"/>
                    </a:ext>
                  </a:extLst>
                </a:gridCol>
                <a:gridCol w="843750">
                  <a:extLst>
                    <a:ext uri="{9D8B030D-6E8A-4147-A177-3AD203B41FA5}">
                      <a16:colId xmlns:a16="http://schemas.microsoft.com/office/drawing/2014/main" val="20005"/>
                    </a:ext>
                  </a:extLst>
                </a:gridCol>
                <a:gridCol w="843750">
                  <a:extLst>
                    <a:ext uri="{9D8B030D-6E8A-4147-A177-3AD203B41FA5}">
                      <a16:colId xmlns:a16="http://schemas.microsoft.com/office/drawing/2014/main" val="20006"/>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ash</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bash</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C-Shell</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PD-ksh</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T-Shell</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Zsh</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09325">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Binary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bash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csh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pdksh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tcsh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zsh</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Job Control</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Aliases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Functions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Redirection</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History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Editing</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Completion</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cxnSp>
        <p:nvCxnSpPr>
          <p:cNvPr id="391" name="Google Shape;391;p59"/>
          <p:cNvCxnSpPr/>
          <p:nvPr/>
        </p:nvCxnSpPr>
        <p:spPr>
          <a:xfrm>
            <a:off x="1508225" y="1647455"/>
            <a:ext cx="6139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0"/>
          <p:cNvSpPr/>
          <p:nvPr/>
        </p:nvSpPr>
        <p:spPr>
          <a:xfrm>
            <a:off x="1660512" y="3673575"/>
            <a:ext cx="1486200" cy="946200"/>
          </a:xfrm>
          <a:prstGeom prst="snip2DiagRect">
            <a:avLst>
              <a:gd name="adj1" fmla="val 0"/>
              <a:gd name="adj2" fmla="val 16667"/>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0"/>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Command</a:t>
            </a:r>
            <a:endParaRPr b="1">
              <a:solidFill>
                <a:schemeClr val="lt1"/>
              </a:solidFill>
              <a:latin typeface="Exo 2"/>
              <a:ea typeface="Exo 2"/>
              <a:cs typeface="Exo 2"/>
              <a:sym typeface="Exo 2"/>
            </a:endParaRPr>
          </a:p>
        </p:txBody>
      </p:sp>
      <p:sp>
        <p:nvSpPr>
          <p:cNvPr id="398" name="Google Shape;398;p60"/>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The name of the command/utility being run</a:t>
            </a:r>
            <a:endParaRPr sz="1000">
              <a:solidFill>
                <a:schemeClr val="lt1"/>
              </a:solidFill>
              <a:latin typeface="Roboto Condensed Light"/>
              <a:ea typeface="Roboto Condensed Light"/>
              <a:cs typeface="Roboto Condensed Light"/>
              <a:sym typeface="Roboto Condensed Light"/>
            </a:endParaRPr>
          </a:p>
        </p:txBody>
      </p:sp>
      <p:sp>
        <p:nvSpPr>
          <p:cNvPr id="399" name="Google Shape;399;p60"/>
          <p:cNvSpPr/>
          <p:nvPr/>
        </p:nvSpPr>
        <p:spPr>
          <a:xfrm>
            <a:off x="6046450" y="3673575"/>
            <a:ext cx="1486200" cy="946200"/>
          </a:xfrm>
          <a:prstGeom prst="snip2DiagRect">
            <a:avLst>
              <a:gd name="adj1" fmla="val 0"/>
              <a:gd name="adj2" fmla="val 16667"/>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3D85C6"/>
              </a:highlight>
            </a:endParaRPr>
          </a:p>
        </p:txBody>
      </p:sp>
      <p:sp>
        <p:nvSpPr>
          <p:cNvPr id="400" name="Google Shape;400;p60"/>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Argument</a:t>
            </a:r>
            <a:endParaRPr b="1">
              <a:solidFill>
                <a:schemeClr val="lt1"/>
              </a:solidFill>
              <a:latin typeface="Exo 2"/>
              <a:ea typeface="Exo 2"/>
              <a:cs typeface="Exo 2"/>
              <a:sym typeface="Exo 2"/>
            </a:endParaRPr>
          </a:p>
        </p:txBody>
      </p:sp>
      <p:sp>
        <p:nvSpPr>
          <p:cNvPr id="401" name="Google Shape;401;p60"/>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What we are running the command against</a:t>
            </a:r>
            <a:endParaRPr sz="1000">
              <a:solidFill>
                <a:schemeClr val="lt1"/>
              </a:solidFill>
              <a:latin typeface="Roboto Condensed Light"/>
              <a:ea typeface="Roboto Condensed Light"/>
              <a:cs typeface="Roboto Condensed Light"/>
              <a:sym typeface="Roboto Condensed Light"/>
            </a:endParaRPr>
          </a:p>
        </p:txBody>
      </p:sp>
      <p:sp>
        <p:nvSpPr>
          <p:cNvPr id="402" name="Google Shape;402;p6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Structuring Commands</a:t>
            </a:r>
            <a:endParaRPr/>
          </a:p>
        </p:txBody>
      </p:sp>
      <p:cxnSp>
        <p:nvCxnSpPr>
          <p:cNvPr id="403" name="Google Shape;403;p60"/>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404" name="Google Shape;404;p60"/>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0"/>
          <p:cNvSpPr/>
          <p:nvPr/>
        </p:nvSpPr>
        <p:spPr>
          <a:xfrm>
            <a:off x="3834350" y="1111125"/>
            <a:ext cx="1486200" cy="946200"/>
          </a:xfrm>
          <a:prstGeom prst="snip2DiagRect">
            <a:avLst>
              <a:gd name="adj1" fmla="val 0"/>
              <a:gd name="adj2" fmla="val 16667"/>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 name="Google Shape;406;p60"/>
          <p:cNvCxnSpPr>
            <a:stCxn id="407" idx="0"/>
            <a:endCxn id="408"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409" name="Google Shape;409;p60"/>
          <p:cNvCxnSpPr>
            <a:stCxn id="410" idx="2"/>
            <a:endCxn id="411"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412" name="Google Shape;412;p60"/>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highlight>
                  <a:srgbClr val="FF0000"/>
                </a:highlight>
                <a:latin typeface="Exo 2"/>
                <a:ea typeface="Exo 2"/>
                <a:cs typeface="Exo 2"/>
                <a:sym typeface="Exo 2"/>
              </a:rPr>
              <a:t>ls</a:t>
            </a:r>
            <a:r>
              <a:rPr lang="en" b="1">
                <a:solidFill>
                  <a:schemeClr val="dk1"/>
                </a:solidFill>
                <a:latin typeface="Exo 2"/>
                <a:ea typeface="Exo 2"/>
                <a:cs typeface="Exo 2"/>
                <a:sym typeface="Exo 2"/>
              </a:rPr>
              <a:t> </a:t>
            </a:r>
            <a:r>
              <a:rPr lang="en" b="1">
                <a:solidFill>
                  <a:schemeClr val="dk1"/>
                </a:solidFill>
                <a:highlight>
                  <a:srgbClr val="6AA84F"/>
                </a:highlight>
                <a:latin typeface="Exo 2"/>
                <a:ea typeface="Exo 2"/>
                <a:cs typeface="Exo 2"/>
                <a:sym typeface="Exo 2"/>
              </a:rPr>
              <a:t>-l</a:t>
            </a:r>
            <a:r>
              <a:rPr lang="en" b="1">
                <a:solidFill>
                  <a:schemeClr val="dk1"/>
                </a:solidFill>
                <a:latin typeface="Exo 2"/>
                <a:ea typeface="Exo 2"/>
                <a:cs typeface="Exo 2"/>
                <a:sym typeface="Exo 2"/>
              </a:rPr>
              <a:t> </a:t>
            </a:r>
            <a:r>
              <a:rPr lang="en" b="1">
                <a:solidFill>
                  <a:schemeClr val="dk1"/>
                </a:solidFill>
                <a:highlight>
                  <a:srgbClr val="6FA8DC"/>
                </a:highlight>
                <a:latin typeface="Exo 2"/>
                <a:ea typeface="Exo 2"/>
                <a:cs typeface="Exo 2"/>
                <a:sym typeface="Exo 2"/>
              </a:rPr>
              <a:t>/home</a:t>
            </a:r>
            <a:endParaRPr b="1">
              <a:solidFill>
                <a:schemeClr val="dk1"/>
              </a:solidFill>
              <a:highlight>
                <a:srgbClr val="6FA8DC"/>
              </a:highlight>
              <a:latin typeface="Exo 2"/>
              <a:ea typeface="Exo 2"/>
              <a:cs typeface="Exo 2"/>
              <a:sym typeface="Exo 2"/>
            </a:endParaRPr>
          </a:p>
        </p:txBody>
      </p:sp>
      <p:sp>
        <p:nvSpPr>
          <p:cNvPr id="413" name="Google Shape;413;p60"/>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Lists all the files in the /home directory in a formatted list</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414" name="Google Shape;414;p60"/>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Option</a:t>
            </a:r>
            <a:endParaRPr b="1">
              <a:solidFill>
                <a:schemeClr val="lt1"/>
              </a:solidFill>
              <a:latin typeface="Exo 2"/>
              <a:ea typeface="Exo 2"/>
              <a:cs typeface="Exo 2"/>
              <a:sym typeface="Exo 2"/>
            </a:endParaRPr>
          </a:p>
        </p:txBody>
      </p:sp>
      <p:sp>
        <p:nvSpPr>
          <p:cNvPr id="415" name="Google Shape;415;p60"/>
          <p:cNvSpPr txBox="1"/>
          <p:nvPr/>
        </p:nvSpPr>
        <p:spPr>
          <a:xfrm>
            <a:off x="3946004" y="135232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The flags set that define how it is being executed</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cxnSp>
        <p:nvCxnSpPr>
          <p:cNvPr id="420" name="Google Shape;420;p61"/>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421" name="Google Shape;421;p61"/>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Command Completion</a:t>
            </a:r>
            <a:endParaRPr/>
          </a:p>
        </p:txBody>
      </p:sp>
      <p:sp>
        <p:nvSpPr>
          <p:cNvPr id="422" name="Google Shape;422;p61"/>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a:t>
            </a:r>
            <a:endParaRPr/>
          </a:p>
        </p:txBody>
      </p:sp>
      <p:sp>
        <p:nvSpPr>
          <p:cNvPr id="423" name="Google Shape;423;p61"/>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tab key can be used to auto complete any commands that you have started typing out, and possibly suggest what arguments you add after the command if you hit the key multiple times!</a:t>
            </a:r>
            <a:endParaRPr/>
          </a:p>
          <a:p>
            <a:pPr marL="0" lvl="0" indent="0" algn="r" rtl="0">
              <a:spcBef>
                <a:spcPts val="0"/>
              </a:spcBef>
              <a:spcAft>
                <a:spcPts val="0"/>
              </a:spcAft>
              <a:buNone/>
            </a:pPr>
            <a:endParaRPr/>
          </a:p>
        </p:txBody>
      </p:sp>
      <p:pic>
        <p:nvPicPr>
          <p:cNvPr id="424" name="Google Shape;424;p61"/>
          <p:cNvPicPr preferRelativeResize="0"/>
          <p:nvPr/>
        </p:nvPicPr>
        <p:blipFill rotWithShape="1">
          <a:blip r:embed="rId3">
            <a:alphaModFix/>
          </a:blip>
          <a:srcRect l="-8768" t="-30572" r="-8768" b="-30588"/>
          <a:stretch/>
        </p:blipFill>
        <p:spPr>
          <a:xfrm>
            <a:off x="4527100" y="1386700"/>
            <a:ext cx="3182100" cy="3224100"/>
          </a:xfrm>
          <a:prstGeom prst="snip2DiagRect">
            <a:avLst>
              <a:gd name="adj1" fmla="val 0"/>
              <a:gd name="adj2"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echo</a:t>
            </a:r>
            <a:endParaRPr/>
          </a:p>
        </p:txBody>
      </p:sp>
      <p:sp>
        <p:nvSpPr>
          <p:cNvPr id="430" name="Google Shape;430;p62"/>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dirty="0">
                <a:latin typeface="Roboto Condensed"/>
                <a:ea typeface="Roboto Condensed"/>
                <a:cs typeface="Roboto Condensed"/>
                <a:sym typeface="Roboto Condensed"/>
              </a:rPr>
              <a:t>echo </a:t>
            </a:r>
            <a:r>
              <a:rPr lang="en" dirty="0"/>
              <a:t>command in linux is used to display line of text/string that are passed as an argument . This is a built in command that is mostly used in shell scripts and batch files to output status text to the screen or a file.</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Syntax:</a:t>
            </a:r>
            <a:endParaRPr b="1" dirty="0">
              <a:latin typeface="Roboto Condensed"/>
              <a:ea typeface="Roboto Condensed"/>
              <a:cs typeface="Roboto Condensed"/>
              <a:sym typeface="Roboto Condensed"/>
            </a:endParaRPr>
          </a:p>
          <a:p>
            <a:pPr marL="0" lvl="0" indent="0" algn="just" rtl="0">
              <a:spcBef>
                <a:spcPts val="0"/>
              </a:spcBef>
              <a:spcAft>
                <a:spcPts val="0"/>
              </a:spcAft>
              <a:buNone/>
            </a:pPr>
            <a:r>
              <a:rPr lang="en" dirty="0"/>
              <a:t>echo [option] [string]</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Different functionalities of echo command :</a:t>
            </a:r>
            <a:br>
              <a:rPr lang="en" b="1" dirty="0">
                <a:latin typeface="Roboto Condensed"/>
                <a:ea typeface="Roboto Condensed"/>
                <a:cs typeface="Roboto Condensed"/>
                <a:sym typeface="Roboto Condensed"/>
              </a:rPr>
            </a:br>
            <a:endParaRPr b="1" dirty="0">
              <a:latin typeface="Roboto Condensed"/>
              <a:ea typeface="Roboto Condensed"/>
              <a:cs typeface="Roboto Condensed"/>
              <a:sym typeface="Roboto Condensed"/>
            </a:endParaRPr>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-e : </a:t>
            </a:r>
            <a:r>
              <a:rPr lang="en" dirty="0"/>
              <a:t>enables the interpretation of backslash escapes</a:t>
            </a:r>
            <a:br>
              <a:rPr lang="en" dirty="0"/>
            </a:b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\n :</a:t>
            </a:r>
            <a:r>
              <a:rPr lang="en" dirty="0"/>
              <a:t> this option creates new line from where it is used.</a:t>
            </a:r>
            <a:br>
              <a:rPr lang="en" dirty="0"/>
            </a:b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\t : </a:t>
            </a:r>
            <a:r>
              <a:rPr lang="en" dirty="0"/>
              <a:t>this option is used to create horizontal tab spaces.</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echo * : </a:t>
            </a:r>
            <a:r>
              <a:rPr lang="en" dirty="0"/>
              <a:t>this command will print all files/folders, similar to ls command .</a:t>
            </a:r>
            <a:endParaRPr dirty="0"/>
          </a:p>
          <a:p>
            <a:pPr marL="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-n :</a:t>
            </a:r>
            <a:r>
              <a:rPr lang="en" dirty="0"/>
              <a:t> this option is used to omit echoing trailing newline .</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3"/>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whoami</a:t>
            </a:r>
            <a:endParaRPr/>
          </a:p>
        </p:txBody>
      </p:sp>
      <p:sp>
        <p:nvSpPr>
          <p:cNvPr id="436" name="Google Shape;436;p63"/>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Roboto Condensed"/>
                <a:ea typeface="Roboto Condensed"/>
                <a:cs typeface="Roboto Condensed"/>
                <a:sym typeface="Roboto Condensed"/>
              </a:rPr>
              <a:t>whoami </a:t>
            </a:r>
            <a:r>
              <a:rPr lang="en"/>
              <a:t>command is used both in Unix Operating System and as well as in Windows Operating System.</a:t>
            </a:r>
            <a:endParaRPr/>
          </a:p>
          <a:p>
            <a:pPr marL="0" lvl="0" indent="0" algn="just" rtl="0">
              <a:spcBef>
                <a:spcPts val="0"/>
              </a:spcBef>
              <a:spcAft>
                <a:spcPts val="0"/>
              </a:spcAft>
              <a:buNone/>
            </a:pPr>
            <a:endParaRPr/>
          </a:p>
          <a:p>
            <a:pPr marL="0" lvl="0" indent="0" algn="just" rtl="0">
              <a:spcBef>
                <a:spcPts val="0"/>
              </a:spcBef>
              <a:spcAft>
                <a:spcPts val="0"/>
              </a:spcAft>
              <a:buNone/>
            </a:pPr>
            <a:r>
              <a:rPr lang="en" b="1">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marL="0" lvl="0" indent="0" algn="just" rtl="0">
              <a:spcBef>
                <a:spcPts val="0"/>
              </a:spcBef>
              <a:spcAft>
                <a:spcPts val="0"/>
              </a:spcAft>
              <a:buNone/>
            </a:pPr>
            <a:r>
              <a:rPr lang="en"/>
              <a:t>whoami</a:t>
            </a: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
        <p:nvSpPr>
          <p:cNvPr id="437" name="Google Shape;437;p63"/>
          <p:cNvSpPr txBox="1">
            <a:spLocks noGrp="1"/>
          </p:cNvSpPr>
          <p:nvPr>
            <p:ph type="ctrTitle"/>
          </p:nvPr>
        </p:nvSpPr>
        <p:spPr>
          <a:xfrm>
            <a:off x="2115425" y="1900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hostname</a:t>
            </a:r>
            <a:endParaRPr/>
          </a:p>
        </p:txBody>
      </p:sp>
      <p:sp>
        <p:nvSpPr>
          <p:cNvPr id="438" name="Google Shape;438;p63"/>
          <p:cNvSpPr txBox="1">
            <a:spLocks noGrp="1"/>
          </p:cNvSpPr>
          <p:nvPr>
            <p:ph type="subTitle" idx="1"/>
          </p:nvPr>
        </p:nvSpPr>
        <p:spPr>
          <a:xfrm>
            <a:off x="1863900" y="2534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 hostname is a name which is given to a computer and it attached to the network. Its main purpose is to uniquely identify over a network.</a:t>
            </a:r>
            <a:endParaRPr/>
          </a:p>
          <a:p>
            <a:pPr marL="0" lvl="0" indent="0" algn="just" rtl="0">
              <a:spcBef>
                <a:spcPts val="0"/>
              </a:spcBef>
              <a:spcAft>
                <a:spcPts val="0"/>
              </a:spcAft>
              <a:buNone/>
            </a:pPr>
            <a:endParaRPr/>
          </a:p>
          <a:p>
            <a:pPr marL="0" lvl="0" indent="0" algn="just" rtl="0">
              <a:spcBef>
                <a:spcPts val="0"/>
              </a:spcBef>
              <a:spcAft>
                <a:spcPts val="0"/>
              </a:spcAft>
              <a:buNone/>
            </a:pPr>
            <a:r>
              <a:rPr lang="en" b="1">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marL="0" lvl="0" indent="0" algn="just" rtl="0">
              <a:spcBef>
                <a:spcPts val="0"/>
              </a:spcBef>
              <a:spcAft>
                <a:spcPts val="0"/>
              </a:spcAft>
              <a:buNone/>
            </a:pPr>
            <a:r>
              <a:rPr lang="en"/>
              <a:t>hostname</a:t>
            </a: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uname</a:t>
            </a:r>
            <a:endParaRPr/>
          </a:p>
        </p:txBody>
      </p:sp>
      <p:sp>
        <p:nvSpPr>
          <p:cNvPr id="444" name="Google Shape;444;p64"/>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command </a:t>
            </a:r>
            <a:r>
              <a:rPr lang="en" b="1">
                <a:latin typeface="Roboto Condensed"/>
                <a:ea typeface="Roboto Condensed"/>
                <a:cs typeface="Roboto Condensed"/>
                <a:sym typeface="Roboto Condensed"/>
              </a:rPr>
              <a:t>‘uname‘ </a:t>
            </a:r>
            <a:r>
              <a:rPr lang="en"/>
              <a:t>displays the information about the system.</a:t>
            </a:r>
            <a:endParaRPr/>
          </a:p>
          <a:p>
            <a:pPr marL="0" lvl="0" indent="0" algn="just" rtl="0">
              <a:spcBef>
                <a:spcPts val="0"/>
              </a:spcBef>
              <a:spcAft>
                <a:spcPts val="0"/>
              </a:spcAft>
              <a:buNone/>
            </a:pPr>
            <a:endParaRPr/>
          </a:p>
          <a:p>
            <a:pPr marL="0" lvl="0" indent="0" algn="just" rtl="0">
              <a:spcBef>
                <a:spcPts val="0"/>
              </a:spcBef>
              <a:spcAft>
                <a:spcPts val="0"/>
              </a:spcAft>
              <a:buNone/>
            </a:pPr>
            <a:r>
              <a:rPr lang="en" b="1">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marL="0" lvl="0" indent="0" algn="just" rtl="0">
              <a:spcBef>
                <a:spcPts val="0"/>
              </a:spcBef>
              <a:spcAft>
                <a:spcPts val="0"/>
              </a:spcAft>
              <a:buNone/>
            </a:pPr>
            <a:r>
              <a:rPr lang="en"/>
              <a:t>uname [OPTION]</a:t>
            </a: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
        <p:nvSpPr>
          <p:cNvPr id="445" name="Google Shape;445;p64"/>
          <p:cNvSpPr txBox="1">
            <a:spLocks noGrp="1"/>
          </p:cNvSpPr>
          <p:nvPr>
            <p:ph type="ctrTitle"/>
          </p:nvPr>
        </p:nvSpPr>
        <p:spPr>
          <a:xfrm>
            <a:off x="2115425" y="22053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exit</a:t>
            </a:r>
            <a:endParaRPr/>
          </a:p>
        </p:txBody>
      </p:sp>
      <p:sp>
        <p:nvSpPr>
          <p:cNvPr id="446" name="Google Shape;446;p64"/>
          <p:cNvSpPr txBox="1">
            <a:spLocks noGrp="1"/>
          </p:cNvSpPr>
          <p:nvPr>
            <p:ph type="subTitle" idx="1"/>
          </p:nvPr>
        </p:nvSpPr>
        <p:spPr>
          <a:xfrm>
            <a:off x="1863900" y="28390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Roboto Condensed"/>
                <a:ea typeface="Roboto Condensed"/>
                <a:cs typeface="Roboto Condensed"/>
                <a:sym typeface="Roboto Condensed"/>
              </a:rPr>
              <a:t>exit </a:t>
            </a:r>
            <a:r>
              <a:rPr lang="en"/>
              <a:t>command in linux is used to exit the shell where it is currently running. </a:t>
            </a:r>
            <a:endParaRPr/>
          </a:p>
          <a:p>
            <a:pPr marL="0" lvl="0" indent="0" algn="just" rtl="0">
              <a:spcBef>
                <a:spcPts val="0"/>
              </a:spcBef>
              <a:spcAft>
                <a:spcPts val="0"/>
              </a:spcAft>
              <a:buNone/>
            </a:pPr>
            <a:endParaRPr/>
          </a:p>
          <a:p>
            <a:pPr marL="0" lvl="0" indent="0" algn="just" rtl="0">
              <a:spcBef>
                <a:spcPts val="0"/>
              </a:spcBef>
              <a:spcAft>
                <a:spcPts val="0"/>
              </a:spcAft>
              <a:buNone/>
            </a:pPr>
            <a:r>
              <a:rPr lang="en" b="1">
                <a:latin typeface="Roboto Condensed"/>
                <a:ea typeface="Roboto Condensed"/>
                <a:cs typeface="Roboto Condensed"/>
                <a:sym typeface="Roboto Condensed"/>
              </a:rPr>
              <a:t>Syntax:</a:t>
            </a:r>
            <a:endParaRPr b="1">
              <a:latin typeface="Roboto Condensed"/>
              <a:ea typeface="Roboto Condensed"/>
              <a:cs typeface="Roboto Condensed"/>
              <a:sym typeface="Roboto Condensed"/>
            </a:endParaRPr>
          </a:p>
          <a:p>
            <a:pPr marL="0" lvl="0" indent="0" algn="just" rtl="0">
              <a:spcBef>
                <a:spcPts val="0"/>
              </a:spcBef>
              <a:spcAft>
                <a:spcPts val="0"/>
              </a:spcAft>
              <a:buNone/>
            </a:pPr>
            <a:r>
              <a:rPr lang="en"/>
              <a:t>exit</a:t>
            </a: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Brief History of Linux</a:t>
            </a:r>
            <a:endParaRPr/>
          </a:p>
        </p:txBody>
      </p:sp>
      <p:pic>
        <p:nvPicPr>
          <p:cNvPr id="157" name="Google Shape;157;p29" descr="Celebrate the 20th Anniversary of Linux with us. Watch the Story of Linux to remember - or learn for the first time - how Linux disrupted a market and has begun to change the world. Do you see yourself in its story?" title="The Story of Linux">
            <a:hlinkClick r:id="rId3"/>
          </p:cNvPr>
          <p:cNvPicPr preferRelativeResize="0"/>
          <p:nvPr/>
        </p:nvPicPr>
        <p:blipFill>
          <a:blip r:embed="rId4">
            <a:alphaModFix/>
          </a:blip>
          <a:stretch>
            <a:fillRect/>
          </a:stretch>
        </p:blipFill>
        <p:spPr>
          <a:xfrm>
            <a:off x="1802350" y="885500"/>
            <a:ext cx="5280076" cy="396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5"/>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shutdown</a:t>
            </a:r>
            <a:endParaRPr/>
          </a:p>
        </p:txBody>
      </p:sp>
      <p:sp>
        <p:nvSpPr>
          <p:cNvPr id="452" name="Google Shape;452;p65"/>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The </a:t>
            </a:r>
            <a:r>
              <a:rPr lang="en" b="1" dirty="0">
                <a:latin typeface="Roboto Condensed"/>
                <a:ea typeface="Roboto Condensed"/>
                <a:cs typeface="Roboto Condensed"/>
                <a:sym typeface="Roboto Condensed"/>
              </a:rPr>
              <a:t>shutdown </a:t>
            </a:r>
            <a:r>
              <a:rPr lang="en" dirty="0"/>
              <a:t>command in Linux is used to shutdown the system in a safe way. You can shutdown the machine immediately, or schedule a shutdown using 24 hour format. It brings the system down in a secure way. When the shutdown is initiated, all logged-in users and processes are notified that the system is going down, and no further logins are allowed.</a:t>
            </a:r>
            <a:endParaRPr dirty="0"/>
          </a:p>
          <a:p>
            <a:pPr marL="0" lvl="0" indent="0" algn="just" rtl="0">
              <a:spcBef>
                <a:spcPts val="0"/>
              </a:spcBef>
              <a:spcAft>
                <a:spcPts val="0"/>
              </a:spcAft>
              <a:buNone/>
            </a:pPr>
            <a:r>
              <a:rPr lang="en" dirty="0"/>
              <a:t>Only root user can execute shutdown command.</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Syntax:</a:t>
            </a:r>
            <a:endParaRPr b="1" dirty="0">
              <a:latin typeface="Roboto Condensed"/>
              <a:ea typeface="Roboto Condensed"/>
              <a:cs typeface="Roboto Condensed"/>
              <a:sym typeface="Roboto Condensed"/>
            </a:endParaRPr>
          </a:p>
          <a:p>
            <a:pPr marL="0" lvl="0" indent="0" algn="just" rtl="0">
              <a:spcBef>
                <a:spcPts val="0"/>
              </a:spcBef>
              <a:spcAft>
                <a:spcPts val="0"/>
              </a:spcAft>
              <a:buNone/>
            </a:pPr>
            <a:r>
              <a:rPr lang="en" dirty="0"/>
              <a:t>shutdown [OPTIONS] [TIME] [MESSAGE]</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Examples:</a:t>
            </a:r>
            <a:endParaRPr b="1" dirty="0">
              <a:latin typeface="Roboto Condensed"/>
              <a:ea typeface="Roboto Condensed"/>
              <a:cs typeface="Roboto Condensed"/>
              <a:sym typeface="Roboto Condensed"/>
            </a:endParaRPr>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use shutdown: </a:t>
            </a:r>
            <a:r>
              <a:rPr lang="en" dirty="0"/>
              <a:t>sudo shutdown</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shutdown the system at a specified time: </a:t>
            </a:r>
            <a:r>
              <a:rPr lang="en" dirty="0"/>
              <a:t>sudo shutdown 05:00</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shutdown the system at a specified time: </a:t>
            </a:r>
            <a:r>
              <a:rPr lang="en" dirty="0"/>
              <a:t>sudo shutdown +20</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shutdown the system immediately: </a:t>
            </a:r>
            <a:r>
              <a:rPr lang="en" dirty="0"/>
              <a:t>sudo shutdown now</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broadcast a custom message: </a:t>
            </a:r>
            <a:r>
              <a:rPr lang="en" dirty="0"/>
              <a:t>sudo shutdown +10 "System upgrade"</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How to halt your system: </a:t>
            </a:r>
            <a:r>
              <a:rPr lang="en" dirty="0"/>
              <a:t>shutdown -H</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reboot</a:t>
            </a:r>
            <a:endParaRPr/>
          </a:p>
        </p:txBody>
      </p:sp>
      <p:sp>
        <p:nvSpPr>
          <p:cNvPr id="458" name="Google Shape;458;p66"/>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dirty="0">
                <a:latin typeface="Roboto Condensed"/>
                <a:ea typeface="Roboto Condensed"/>
                <a:cs typeface="Roboto Condensed"/>
                <a:sym typeface="Roboto Condensed"/>
              </a:rPr>
              <a:t>reboot </a:t>
            </a:r>
            <a:r>
              <a:rPr lang="en" dirty="0"/>
              <a:t>command is used restart or reboot the system. In a Linux system administration, there comes a need to restart the server after the completion of some network and other major updates. It can be of software or hardware that are being carried on the server. The reboot is needed so that the changes that the user have done can be affected on the server.</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Syntax:</a:t>
            </a:r>
            <a:endParaRPr b="1" dirty="0">
              <a:latin typeface="Roboto Condensed"/>
              <a:ea typeface="Roboto Condensed"/>
              <a:cs typeface="Roboto Condensed"/>
              <a:sym typeface="Roboto Condensed"/>
            </a:endParaRPr>
          </a:p>
          <a:p>
            <a:pPr marL="0" lvl="0" indent="0" algn="just" rtl="0">
              <a:spcBef>
                <a:spcPts val="0"/>
              </a:spcBef>
              <a:spcAft>
                <a:spcPts val="0"/>
              </a:spcAft>
              <a:buNone/>
            </a:pPr>
            <a:r>
              <a:rPr lang="en" dirty="0"/>
              <a:t>reboot [OPTIONS...]</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Examples:</a:t>
            </a:r>
            <a:endParaRPr b="1" dirty="0">
              <a:latin typeface="Roboto Condensed"/>
              <a:ea typeface="Roboto Condensed"/>
              <a:cs typeface="Roboto Condensed"/>
              <a:sym typeface="Roboto Condensed"/>
            </a:endParaRPr>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Restart your system: </a:t>
            </a:r>
            <a:r>
              <a:rPr lang="en" dirty="0"/>
              <a:t>sudo reboot</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Command to reboot your system after 5 minutes: </a:t>
            </a:r>
            <a:r>
              <a:rPr lang="en" dirty="0"/>
              <a:t>sudo shutdown –r +5</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Reboot your system after 20 minutes:  </a:t>
            </a:r>
            <a:r>
              <a:rPr lang="en" dirty="0"/>
              <a:t>sudo </a:t>
            </a:r>
            <a:r>
              <a:rPr lang="en-US" dirty="0"/>
              <a:t>reboot</a:t>
            </a:r>
            <a:r>
              <a:rPr lang="en"/>
              <a:t> +20</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p:nvPr>
        </p:nvSpPr>
        <p:spPr>
          <a:xfrm>
            <a:off x="2115425" y="376500"/>
            <a:ext cx="49455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 history</a:t>
            </a:r>
            <a:endParaRPr/>
          </a:p>
        </p:txBody>
      </p:sp>
      <p:sp>
        <p:nvSpPr>
          <p:cNvPr id="464" name="Google Shape;464;p67"/>
          <p:cNvSpPr txBox="1">
            <a:spLocks noGrp="1"/>
          </p:cNvSpPr>
          <p:nvPr>
            <p:ph type="subTitle" idx="1"/>
          </p:nvPr>
        </p:nvSpPr>
        <p:spPr>
          <a:xfrm>
            <a:off x="1863900" y="1010275"/>
            <a:ext cx="6224700" cy="396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dirty="0">
                <a:latin typeface="Roboto Condensed"/>
                <a:ea typeface="Roboto Condensed"/>
                <a:cs typeface="Roboto Condensed"/>
                <a:sym typeface="Roboto Condensed"/>
              </a:rPr>
              <a:t>history </a:t>
            </a:r>
            <a:r>
              <a:rPr lang="en" dirty="0"/>
              <a:t>command is used to view the previously executed command. This feature was not available in the Bourne shell. Bash and Korn support this feature in which every command executed is treated as the event and is associated with an event number using which they can be recalled and changed if required.</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Syntax:</a:t>
            </a:r>
            <a:endParaRPr b="1" dirty="0">
              <a:latin typeface="Roboto Condensed"/>
              <a:ea typeface="Roboto Condensed"/>
              <a:cs typeface="Roboto Condensed"/>
              <a:sym typeface="Roboto Condensed"/>
            </a:endParaRPr>
          </a:p>
          <a:p>
            <a:pPr marL="0" lvl="0" indent="0" algn="just" rtl="0">
              <a:spcBef>
                <a:spcPts val="0"/>
              </a:spcBef>
              <a:spcAft>
                <a:spcPts val="0"/>
              </a:spcAft>
              <a:buNone/>
            </a:pPr>
            <a:r>
              <a:rPr lang="en" dirty="0"/>
              <a:t>history</a:t>
            </a:r>
            <a:endParaRPr dirty="0"/>
          </a:p>
          <a:p>
            <a:pPr marL="0" lvl="0" indent="0" algn="just" rtl="0">
              <a:spcBef>
                <a:spcPts val="0"/>
              </a:spcBef>
              <a:spcAft>
                <a:spcPts val="0"/>
              </a:spcAft>
              <a:buNone/>
            </a:pPr>
            <a:endParaRPr dirty="0"/>
          </a:p>
          <a:p>
            <a:pPr marL="0" lvl="0" indent="0" algn="just" rtl="0">
              <a:spcBef>
                <a:spcPts val="0"/>
              </a:spcBef>
              <a:spcAft>
                <a:spcPts val="0"/>
              </a:spcAft>
              <a:buNone/>
            </a:pPr>
            <a:r>
              <a:rPr lang="en" b="1" dirty="0">
                <a:latin typeface="Roboto Condensed"/>
                <a:ea typeface="Roboto Condensed"/>
                <a:cs typeface="Roboto Condensed"/>
                <a:sym typeface="Roboto Condensed"/>
              </a:rPr>
              <a:t>Examples:</a:t>
            </a:r>
            <a:endParaRPr b="1" dirty="0">
              <a:latin typeface="Roboto Condensed"/>
              <a:ea typeface="Roboto Condensed"/>
              <a:cs typeface="Roboto Condensed"/>
              <a:sym typeface="Roboto Condensed"/>
            </a:endParaRPr>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To show the limited number of commands that executed previously as follows: </a:t>
            </a:r>
            <a:r>
              <a:rPr lang="en" dirty="0"/>
              <a:t>history 5</a:t>
            </a:r>
            <a:endParaRPr dirty="0"/>
          </a:p>
          <a:p>
            <a:pPr marL="457200" lvl="0" indent="0" algn="just" rtl="0">
              <a:spcBef>
                <a:spcPts val="0"/>
              </a:spcBef>
              <a:spcAft>
                <a:spcPts val="0"/>
              </a:spcAft>
              <a:buNone/>
            </a:pPr>
            <a:endParaRPr dirty="0"/>
          </a:p>
          <a:p>
            <a:pPr marL="457200" lvl="0" indent="-304800" algn="just" rtl="0">
              <a:spcBef>
                <a:spcPts val="0"/>
              </a:spcBef>
              <a:spcAft>
                <a:spcPts val="0"/>
              </a:spcAft>
              <a:buSzPts val="1200"/>
              <a:buChar char="●"/>
            </a:pPr>
            <a:r>
              <a:rPr lang="en" b="1" dirty="0">
                <a:latin typeface="Roboto Condensed"/>
                <a:ea typeface="Roboto Condensed"/>
                <a:cs typeface="Roboto Condensed"/>
                <a:sym typeface="Roboto Condensed"/>
              </a:rPr>
              <a:t>The whole history can be removed using: </a:t>
            </a:r>
            <a:r>
              <a:rPr lang="en" dirty="0"/>
              <a:t>history -c</a:t>
            </a: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8"/>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470" name="Google Shape;470;p68"/>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p68"/>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9"/>
          <p:cNvSpPr txBox="1">
            <a:spLocks noGrp="1"/>
          </p:cNvSpPr>
          <p:nvPr>
            <p:ph type="ctrTitle"/>
          </p:nvPr>
        </p:nvSpPr>
        <p:spPr>
          <a:xfrm flipH="1">
            <a:off x="1147625" y="30089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FILESYSTEM STRUCTURE</a:t>
            </a:r>
            <a:endParaRPr/>
          </a:p>
        </p:txBody>
      </p:sp>
      <p:sp>
        <p:nvSpPr>
          <p:cNvPr id="477" name="Google Shape;477;p69"/>
          <p:cNvSpPr txBox="1">
            <a:spLocks noGrp="1"/>
          </p:cNvSpPr>
          <p:nvPr>
            <p:ph type="title" idx="2"/>
          </p:nvPr>
        </p:nvSpPr>
        <p:spPr>
          <a:xfrm flipH="1">
            <a:off x="1147579" y="21714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478" name="Google Shape;478;p6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479" name="Google Shape;479;p69"/>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Linux File System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Most of what you do on a Linux machine involves manipulating files in some manner. You have to know where certain files go, such as binaries, configuration, and user data. You also need to be able to manipulate files from the command line rather than a GUI.</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Filesystem Overview</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filesystem’s structure starts with the root of the filesystem, which is denoted by the forward slash character (/). Every item on the filesystem is accessible by a single unique path from the root of the system, such as /usr/local/bin/foobar, no matter which device that file is stored on.</a:t>
            </a:r>
            <a:endParaRPr>
              <a:solidFill>
                <a:schemeClr val="dk1"/>
              </a:solidFill>
            </a:endParaRPr>
          </a:p>
          <a:p>
            <a:pPr marL="0" lvl="0" indent="0" algn="l" rtl="0">
              <a:spcBef>
                <a:spcPts val="1600"/>
              </a:spcBef>
              <a:spcAft>
                <a:spcPts val="0"/>
              </a:spcAft>
              <a:buNone/>
            </a:pPr>
            <a:r>
              <a:rPr lang="en">
                <a:solidFill>
                  <a:schemeClr val="dk1"/>
                </a:solidFill>
              </a:rPr>
              <a:t>Unix evolved its own set of traditions as to where certain files would go. The fragmentation of the commercial and academic Unixes led to differences in conventions depending on which flavor of Unix you were using.</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The Root of the System</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1600"/>
              </a:spcAft>
              <a:buNone/>
            </a:pPr>
            <a:r>
              <a:rPr lang="en">
                <a:solidFill>
                  <a:schemeClr val="dk1"/>
                </a:solidFill>
              </a:rPr>
              <a:t>Starting in the root (/) directory, the following image lists common top-level directories and includes a short explanation for each:</a:t>
            </a:r>
            <a:endParaRPr>
              <a:solidFill>
                <a:schemeClr val="dk1"/>
              </a:solidFill>
            </a:endParaRPr>
          </a:p>
        </p:txBody>
      </p:sp>
      <p:sp>
        <p:nvSpPr>
          <p:cNvPr id="485" name="Google Shape;485;p70"/>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Filesystem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1"/>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Root Directory</a:t>
            </a:r>
            <a:endParaRPr/>
          </a:p>
        </p:txBody>
      </p:sp>
      <p:graphicFrame>
        <p:nvGraphicFramePr>
          <p:cNvPr id="491" name="Google Shape;491;p71"/>
          <p:cNvGraphicFramePr/>
          <p:nvPr/>
        </p:nvGraphicFramePr>
        <p:xfrm>
          <a:off x="2541325" y="1195625"/>
          <a:ext cx="4057550" cy="3651050"/>
        </p:xfrm>
        <a:graphic>
          <a:graphicData uri="http://schemas.openxmlformats.org/drawingml/2006/table">
            <a:tbl>
              <a:tblPr>
                <a:noFill/>
                <a:tableStyleId>{7A2CBEA9-B477-4DB1-80B1-61CADB604E79}</a:tableStyleId>
              </a:tblPr>
              <a:tblGrid>
                <a:gridCol w="834275">
                  <a:extLst>
                    <a:ext uri="{9D8B030D-6E8A-4147-A177-3AD203B41FA5}">
                      <a16:colId xmlns:a16="http://schemas.microsoft.com/office/drawing/2014/main" val="20000"/>
                    </a:ext>
                  </a:extLst>
                </a:gridCol>
                <a:gridCol w="3223275">
                  <a:extLst>
                    <a:ext uri="{9D8B030D-6E8A-4147-A177-3AD203B41FA5}">
                      <a16:colId xmlns:a16="http://schemas.microsoft.com/office/drawing/2014/main" val="20001"/>
                    </a:ext>
                  </a:extLst>
                </a:gridCol>
              </a:tblGrid>
              <a:tr h="209175">
                <a:tc>
                  <a:txBody>
                    <a:bodyPr/>
                    <a:lstStyle/>
                    <a:p>
                      <a:pPr marL="0" lvl="0" indent="0" algn="ctr" rtl="0">
                        <a:spcBef>
                          <a:spcPts val="0"/>
                        </a:spcBef>
                        <a:spcAft>
                          <a:spcPts val="0"/>
                        </a:spcAft>
                        <a:buNone/>
                      </a:pPr>
                      <a:r>
                        <a:rPr lang="en" sz="1000" b="1">
                          <a:latin typeface="Roboto Condensed"/>
                          <a:ea typeface="Roboto Condensed"/>
                          <a:cs typeface="Roboto Condensed"/>
                          <a:sym typeface="Roboto Condensed"/>
                        </a:rPr>
                        <a:t>Directory</a:t>
                      </a:r>
                      <a:endParaRPr sz="1000" b="1">
                        <a:latin typeface="Roboto Condensed"/>
                        <a:ea typeface="Roboto Condensed"/>
                        <a:cs typeface="Roboto Condensed"/>
                        <a:sym typeface="Roboto Condensed"/>
                      </a:endParaRPr>
                    </a:p>
                  </a:txBody>
                  <a:tcPr marL="91425" marR="0" marT="0" marB="0" anchor="ctr"/>
                </a:tc>
                <a:tc>
                  <a:txBody>
                    <a:bodyPr/>
                    <a:lstStyle/>
                    <a:p>
                      <a:pPr marL="0" lvl="0" indent="0" algn="ctr" rtl="0">
                        <a:spcBef>
                          <a:spcPts val="0"/>
                        </a:spcBef>
                        <a:spcAft>
                          <a:spcPts val="0"/>
                        </a:spcAft>
                        <a:buNone/>
                      </a:pPr>
                      <a:r>
                        <a:rPr lang="en" sz="1000" b="1">
                          <a:latin typeface="Roboto Condensed"/>
                          <a:ea typeface="Roboto Condensed"/>
                          <a:cs typeface="Roboto Condensed"/>
                          <a:sym typeface="Roboto Condensed"/>
                        </a:rPr>
                        <a:t>Description</a:t>
                      </a:r>
                      <a:endParaRPr sz="1000" b="1">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0"/>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bin</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Binaries for all users</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1"/>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boot</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Kernel, system map, boot files</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2"/>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dev</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Device files</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3"/>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etc</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Configuration files for the host</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4"/>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home</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Home directories for users</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5"/>
                  </a:ext>
                </a:extLst>
              </a:tr>
              <a:tr h="209175">
                <a:tc>
                  <a:txBody>
                    <a:bodyPr/>
                    <a:lstStyle/>
                    <a:p>
                      <a:pPr marL="0" lvl="0" indent="0" algn="ctr" rtl="0">
                        <a:spcBef>
                          <a:spcPts val="0"/>
                        </a:spcBef>
                        <a:spcAft>
                          <a:spcPts val="0"/>
                        </a:spcAft>
                        <a:buNone/>
                      </a:pPr>
                      <a:r>
                        <a:rPr lang="en" sz="1000" dirty="0">
                          <a:latin typeface="Roboto Condensed"/>
                          <a:ea typeface="Roboto Condensed"/>
                          <a:cs typeface="Roboto Condensed"/>
                          <a:sym typeface="Roboto Condensed"/>
                        </a:rPr>
                        <a:t>lib</a:t>
                      </a:r>
                      <a:endParaRPr sz="1000" dirty="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Necessary shared libraries/modules</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6"/>
                  </a:ext>
                </a:extLst>
              </a:tr>
              <a:tr h="304250">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lost+found</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Storage directory for unlinked files (found with fsck)</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7"/>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media</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Mount points for removable media</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8"/>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mnt</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Temporary mount point for the sysadmin</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09"/>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opt</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Third-party application software</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0"/>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proc</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Kernel and process information</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1"/>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root</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The root user’s home directory</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2"/>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sbin</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System binaries needed for boot</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3"/>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tmp</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Temporary data</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4"/>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usr</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a:latin typeface="Roboto Condensed"/>
                          <a:ea typeface="Roboto Condensed"/>
                          <a:cs typeface="Roboto Condensed"/>
                          <a:sym typeface="Roboto Condensed"/>
                        </a:rPr>
                        <a:t>Shareable, read-only data and programs, no host-specific data</a:t>
                      </a:r>
                      <a:endParaRPr sz="100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5"/>
                  </a:ext>
                </a:extLst>
              </a:tr>
              <a:tr h="209175">
                <a:tc>
                  <a:txBody>
                    <a:bodyPr/>
                    <a:lstStyle/>
                    <a:p>
                      <a:pPr marL="0" lvl="0" indent="0" algn="ctr" rtl="0">
                        <a:spcBef>
                          <a:spcPts val="0"/>
                        </a:spcBef>
                        <a:spcAft>
                          <a:spcPts val="0"/>
                        </a:spcAft>
                        <a:buNone/>
                      </a:pPr>
                      <a:r>
                        <a:rPr lang="en" sz="1000">
                          <a:latin typeface="Roboto Condensed"/>
                          <a:ea typeface="Roboto Condensed"/>
                          <a:cs typeface="Roboto Condensed"/>
                          <a:sym typeface="Roboto Condensed"/>
                        </a:rPr>
                        <a:t>var</a:t>
                      </a:r>
                      <a:endParaRPr sz="1000">
                        <a:latin typeface="Roboto Condensed"/>
                        <a:ea typeface="Roboto Condensed"/>
                        <a:cs typeface="Roboto Condensed"/>
                        <a:sym typeface="Roboto Condensed"/>
                      </a:endParaRPr>
                    </a:p>
                  </a:txBody>
                  <a:tcPr marL="91425" marR="0" marT="0" marB="0" anchor="ctr"/>
                </a:tc>
                <a:tc>
                  <a:txBody>
                    <a:bodyPr/>
                    <a:lstStyle/>
                    <a:p>
                      <a:pPr marL="0" lvl="0" indent="0" algn="l" rtl="0">
                        <a:spcBef>
                          <a:spcPts val="0"/>
                        </a:spcBef>
                        <a:spcAft>
                          <a:spcPts val="0"/>
                        </a:spcAft>
                        <a:buNone/>
                      </a:pPr>
                      <a:r>
                        <a:rPr lang="en" sz="1000" dirty="0">
                          <a:latin typeface="Roboto Condensed"/>
                          <a:ea typeface="Roboto Condensed"/>
                          <a:cs typeface="Roboto Condensed"/>
                          <a:sym typeface="Roboto Condensed"/>
                        </a:rPr>
                        <a:t>Variable data, logs, web, ftp, and so on</a:t>
                      </a:r>
                      <a:endParaRPr sz="1000" dirty="0">
                        <a:latin typeface="Roboto Condensed"/>
                        <a:ea typeface="Roboto Condensed"/>
                        <a:cs typeface="Roboto Condensed"/>
                        <a:sym typeface="Roboto Condensed"/>
                      </a:endParaRPr>
                    </a:p>
                  </a:txBody>
                  <a:tcPr marL="91425" marR="0" marT="0" marB="0" anchor="ctr"/>
                </a:tc>
                <a:extLst>
                  <a:ext uri="{0D108BD9-81ED-4DB2-BD59-A6C34878D82A}">
                    <a16:rowId xmlns:a16="http://schemas.microsoft.com/office/drawing/2014/main" val="1001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2"/>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497" name="Google Shape;497;p7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498" name="Google Shape;498;p7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Linux Distributions</a:t>
            </a:r>
            <a:endParaRPr/>
          </a:p>
        </p:txBody>
      </p:sp>
      <p:sp>
        <p:nvSpPr>
          <p:cNvPr id="163" name="Google Shape;163;p30"/>
          <p:cNvSpPr txBox="1">
            <a:spLocks noGrp="1"/>
          </p:cNvSpPr>
          <p:nvPr>
            <p:ph type="subTitle" idx="1"/>
          </p:nvPr>
        </p:nvSpPr>
        <p:spPr>
          <a:xfrm>
            <a:off x="1782900" y="2238025"/>
            <a:ext cx="55680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
            </a:br>
            <a:r>
              <a:rPr lang="en"/>
              <a:t>A Linux distribution (often abbreviated as distro) is an operating system made from a software collection that is based upon the Linux kernel and, often, a package management system.</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Linux Distributions - Examples</a:t>
            </a:r>
            <a:endParaRPr/>
          </a:p>
        </p:txBody>
      </p:sp>
      <p:pic>
        <p:nvPicPr>
          <p:cNvPr id="169" name="Google Shape;169;p31"/>
          <p:cNvPicPr preferRelativeResize="0"/>
          <p:nvPr/>
        </p:nvPicPr>
        <p:blipFill>
          <a:blip r:embed="rId3">
            <a:alphaModFix/>
          </a:blip>
          <a:stretch>
            <a:fillRect/>
          </a:stretch>
        </p:blipFill>
        <p:spPr>
          <a:xfrm>
            <a:off x="1796487" y="991800"/>
            <a:ext cx="5551018" cy="415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IS LINUX USED TODAY</a:t>
            </a:r>
            <a:endParaRPr/>
          </a:p>
        </p:txBody>
      </p:sp>
      <p:sp>
        <p:nvSpPr>
          <p:cNvPr id="175" name="Google Shape;175;p32"/>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Desktops</a:t>
            </a:r>
            <a:endParaRPr/>
          </a:p>
        </p:txBody>
      </p:sp>
      <p:sp>
        <p:nvSpPr>
          <p:cNvPr id="176" name="Google Shape;176;p32"/>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Linux provides an powerful open source alternative to proprietary operating systems currently being used worldwide.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77" name="Google Shape;177;p32"/>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Servers</a:t>
            </a:r>
            <a:endParaRPr/>
          </a:p>
        </p:txBody>
      </p:sp>
      <p:sp>
        <p:nvSpPr>
          <p:cNvPr id="178" name="Google Shape;178;p32"/>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Linux currently powers over 90% of the internet, and is gaining massive traction in the enterprise sector for powering their systems.</a:t>
            </a:r>
            <a:endParaRPr/>
          </a:p>
        </p:txBody>
      </p:sp>
      <p:sp>
        <p:nvSpPr>
          <p:cNvPr id="179" name="Google Shape;179;p32"/>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Embedded Systems</a:t>
            </a:r>
            <a:endParaRPr/>
          </a:p>
        </p:txBody>
      </p:sp>
      <p:sp>
        <p:nvSpPr>
          <p:cNvPr id="180" name="Google Shape;180;p32"/>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Linux forms the backbone for many embedded systems, from home internet modems to industrial control systems.</a:t>
            </a:r>
            <a:endParaRPr/>
          </a:p>
        </p:txBody>
      </p:sp>
      <p:cxnSp>
        <p:nvCxnSpPr>
          <p:cNvPr id="181" name="Google Shape;181;p32"/>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32"/>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32"/>
          <p:cNvSpPr/>
          <p:nvPr/>
        </p:nvSpPr>
        <p:spPr>
          <a:xfrm>
            <a:off x="1576050" y="21867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4249650" y="32117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923250" y="21599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32"/>
          <p:cNvGrpSpPr/>
          <p:nvPr/>
        </p:nvGrpSpPr>
        <p:grpSpPr>
          <a:xfrm>
            <a:off x="7080803" y="2304239"/>
            <a:ext cx="332705" cy="333590"/>
            <a:chOff x="-44528075" y="1982825"/>
            <a:chExt cx="300900" cy="301700"/>
          </a:xfrm>
        </p:grpSpPr>
        <p:sp>
          <p:nvSpPr>
            <p:cNvPr id="187" name="Google Shape;187;p32"/>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32"/>
          <p:cNvGrpSpPr/>
          <p:nvPr/>
        </p:nvGrpSpPr>
        <p:grpSpPr>
          <a:xfrm>
            <a:off x="4406312" y="3369744"/>
            <a:ext cx="331366" cy="328695"/>
            <a:chOff x="-5613150" y="3991275"/>
            <a:chExt cx="294600" cy="292225"/>
          </a:xfrm>
        </p:grpSpPr>
        <p:sp>
          <p:nvSpPr>
            <p:cNvPr id="195" name="Google Shape;195;p3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2"/>
          <p:cNvSpPr/>
          <p:nvPr/>
        </p:nvSpPr>
        <p:spPr>
          <a:xfrm>
            <a:off x="1728652" y="2343220"/>
            <a:ext cx="329170" cy="32920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210" name="Google Shape;210;p33"/>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33"/>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ctrTitle"/>
          </p:nvPr>
        </p:nvSpPr>
        <p:spPr>
          <a:xfrm flipH="1">
            <a:off x="1147625" y="30851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Installing Linux</a:t>
            </a:r>
            <a:endParaRPr/>
          </a:p>
        </p:txBody>
      </p:sp>
      <p:sp>
        <p:nvSpPr>
          <p:cNvPr id="217" name="Google Shape;217;p34"/>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cxnSp>
        <p:nvCxnSpPr>
          <p:cNvPr id="218" name="Google Shape;218;p34"/>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3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and Deploying our first system</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1925</Words>
  <Application>Microsoft Office PowerPoint</Application>
  <PresentationFormat>On-screen Show (16:9)</PresentationFormat>
  <Paragraphs>321</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Roboto Condensed Light</vt:lpstr>
      <vt:lpstr>Fira Sans Extra Condensed Medium</vt:lpstr>
      <vt:lpstr>Roboto Condensed</vt:lpstr>
      <vt:lpstr>Roboto</vt:lpstr>
      <vt:lpstr>Squada One</vt:lpstr>
      <vt:lpstr>Arial</vt:lpstr>
      <vt:lpstr>Exo 2</vt:lpstr>
      <vt:lpstr>Tech Newsletter by Slidesgo</vt:lpstr>
      <vt:lpstr>LINUX</vt:lpstr>
      <vt:lpstr>INTRODUCTION TO LINUX</vt:lpstr>
      <vt:lpstr>What is Linux?</vt:lpstr>
      <vt:lpstr>Brief History of Linux</vt:lpstr>
      <vt:lpstr>Linux Distributions</vt:lpstr>
      <vt:lpstr>Linux Distributions - Examples</vt:lpstr>
      <vt:lpstr>WHERE IS LINUX USED TODAY</vt:lpstr>
      <vt:lpstr>Questions?</vt:lpstr>
      <vt:lpstr>Installing Linux</vt:lpstr>
      <vt:lpstr>Step 1 - Downloading &amp; Installing Virtualbox </vt:lpstr>
      <vt:lpstr>Step 2 - Downloading Ubuntu ISO </vt:lpstr>
      <vt:lpstr>Step 3 - Creating a New Virtual Machine </vt:lpstr>
      <vt:lpstr>Step 3 - Creating a New Virtual Machine  </vt:lpstr>
      <vt:lpstr>Step 3 - Creating a New Virtual Machine  </vt:lpstr>
      <vt:lpstr>Step 3 - Creating a New Virtual Machine  </vt:lpstr>
      <vt:lpstr>Step 3 - Creating a New Virtual Machine  </vt:lpstr>
      <vt:lpstr>Step 3 - Creating a New Virtual Machine  </vt:lpstr>
      <vt:lpstr>Step 3 - Creating a New Virtual Machine  </vt:lpstr>
      <vt:lpstr>Step 3 - Creating a New Virtual Machine  </vt:lpstr>
      <vt:lpstr>Step 4 - Installing Ubuntu </vt:lpstr>
      <vt:lpstr>Step 4 - Installing Ubuntu </vt:lpstr>
      <vt:lpstr>Step 4 - Installing Ubuntu </vt:lpstr>
      <vt:lpstr>Step 4 - Installing Ubuntu </vt:lpstr>
      <vt:lpstr>Step 4 - Installing Ubuntu </vt:lpstr>
      <vt:lpstr>Step 4 - Installing Ubuntu </vt:lpstr>
      <vt:lpstr>Step 4 - Installing Ubuntu </vt:lpstr>
      <vt:lpstr>Step 4 - Installing Ubuntu </vt:lpstr>
      <vt:lpstr>Step 4 - Installing Ubuntu </vt:lpstr>
      <vt:lpstr>Step 4 - Installing Ubuntu </vt:lpstr>
      <vt:lpstr>Questions?</vt:lpstr>
      <vt:lpstr>Working with the Linux Shell</vt:lpstr>
      <vt:lpstr>Working with the Linux Shell</vt:lpstr>
      <vt:lpstr>What is a shell? </vt:lpstr>
      <vt:lpstr>Types of Shells</vt:lpstr>
      <vt:lpstr>Structuring Commands</vt:lpstr>
      <vt:lpstr>Command Completion</vt:lpstr>
      <vt:lpstr>Command: echo</vt:lpstr>
      <vt:lpstr>Command: whoami</vt:lpstr>
      <vt:lpstr>Command: uname</vt:lpstr>
      <vt:lpstr>Command: shutdown</vt:lpstr>
      <vt:lpstr>Command: reboot</vt:lpstr>
      <vt:lpstr>Command: history</vt:lpstr>
      <vt:lpstr>Questions?</vt:lpstr>
      <vt:lpstr>FILESYSTEM STRUCTURE</vt:lpstr>
      <vt:lpstr>The Filesystem</vt:lpstr>
      <vt:lpstr>The Root Directory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cp:lastModifiedBy>Yasmeen Alslman</cp:lastModifiedBy>
  <cp:revision>3</cp:revision>
  <dcterms:modified xsi:type="dcterms:W3CDTF">2024-02-28T12:02:50Z</dcterms:modified>
</cp:coreProperties>
</file>